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 Math" panose="02040503050406030204" pitchFamily="18" charset="0"/>
      <p:regular r:id="rId23"/>
    </p:embeddedFont>
    <p:embeddedFont>
      <p:font typeface="Comfortaa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505" autoAdjust="0"/>
  </p:normalViewPr>
  <p:slideViewPr>
    <p:cSldViewPr>
      <p:cViewPr varScale="1">
        <p:scale>
          <a:sx n="79" d="100"/>
          <a:sy n="79" d="100"/>
        </p:scale>
        <p:origin x="96" y="2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-2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9F764C-1759-4180-A7D1-443ED92CAEE9}" type="doc">
      <dgm:prSet loTypeId="urn:microsoft.com/office/officeart/2005/8/layout/process3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ru-RU"/>
        </a:p>
      </dgm:t>
    </dgm:pt>
    <dgm:pt modelId="{9AC2D586-634E-41F1-A713-D26B0A7DA6F5}">
      <dgm:prSet phldrT="[Текст]"/>
      <dgm:spPr/>
      <dgm:t>
        <a:bodyPr/>
        <a:lstStyle/>
        <a:p>
          <a:r>
            <a:rPr lang="uk-UA" dirty="0" smtClean="0"/>
            <a:t>І етап</a:t>
          </a:r>
          <a:endParaRPr lang="ru-RU" dirty="0"/>
        </a:p>
      </dgm:t>
    </dgm:pt>
    <dgm:pt modelId="{DC132064-6084-477E-B45B-C06E2059A7C9}" type="parTrans" cxnId="{84FF51CE-5042-48EC-9E3A-947334957C8C}">
      <dgm:prSet/>
      <dgm:spPr/>
      <dgm:t>
        <a:bodyPr/>
        <a:lstStyle/>
        <a:p>
          <a:endParaRPr lang="ru-RU"/>
        </a:p>
      </dgm:t>
    </dgm:pt>
    <dgm:pt modelId="{E2612CAA-728A-45C7-90D4-2349891A4A07}" type="sibTrans" cxnId="{84FF51CE-5042-48EC-9E3A-947334957C8C}">
      <dgm:prSet/>
      <dgm:spPr/>
      <dgm:t>
        <a:bodyPr/>
        <a:lstStyle/>
        <a:p>
          <a:endParaRPr lang="ru-RU"/>
        </a:p>
      </dgm:t>
    </dgm:pt>
    <dgm:pt modelId="{6C9C5DEA-4972-4A13-B116-30FC57AC1A75}">
      <dgm:prSet phldrT="[Текст]"/>
      <dgm:spPr/>
      <dgm:t>
        <a:bodyPr/>
        <a:lstStyle/>
        <a:p>
          <a:r>
            <a:rPr lang="uk-UA" dirty="0" smtClean="0"/>
            <a:t>побудувати розподіл ймовірностей для кожної пари багатовимірних об’єктів, таким чином, що схожі об’єкти мають високу вірогідність бути згрупованими, а несхожі – малу</a:t>
          </a:r>
          <a:endParaRPr lang="ru-RU" dirty="0"/>
        </a:p>
      </dgm:t>
    </dgm:pt>
    <dgm:pt modelId="{227D5819-D83D-419D-99C3-53EFC0DDD7E8}" type="parTrans" cxnId="{F0234952-5637-4CFB-9281-DEE02A3F6B31}">
      <dgm:prSet/>
      <dgm:spPr/>
      <dgm:t>
        <a:bodyPr/>
        <a:lstStyle/>
        <a:p>
          <a:endParaRPr lang="ru-RU"/>
        </a:p>
      </dgm:t>
    </dgm:pt>
    <dgm:pt modelId="{F91E9AA6-35DE-4C09-BB19-3B8B2FCEDB1B}" type="sibTrans" cxnId="{F0234952-5637-4CFB-9281-DEE02A3F6B31}">
      <dgm:prSet/>
      <dgm:spPr/>
      <dgm:t>
        <a:bodyPr/>
        <a:lstStyle/>
        <a:p>
          <a:endParaRPr lang="ru-RU"/>
        </a:p>
      </dgm:t>
    </dgm:pt>
    <dgm:pt modelId="{E1E2136C-F888-4615-93F2-5A43D6F17EC4}">
      <dgm:prSet phldrT="[Текст]"/>
      <dgm:spPr/>
      <dgm:t>
        <a:bodyPr/>
        <a:lstStyle/>
        <a:p>
          <a:r>
            <a:rPr lang="uk-UA" dirty="0" smtClean="0"/>
            <a:t>ІІ етап</a:t>
          </a:r>
          <a:endParaRPr lang="ru-RU" dirty="0"/>
        </a:p>
      </dgm:t>
    </dgm:pt>
    <dgm:pt modelId="{92BE3C53-6795-49C0-A737-4E6426C4C6B9}" type="parTrans" cxnId="{372795FE-AA02-4B84-9230-7BE86DFF5701}">
      <dgm:prSet/>
      <dgm:spPr/>
      <dgm:t>
        <a:bodyPr/>
        <a:lstStyle/>
        <a:p>
          <a:endParaRPr lang="ru-RU"/>
        </a:p>
      </dgm:t>
    </dgm:pt>
    <dgm:pt modelId="{D8A6F4D4-01D9-42A0-9783-BA51D2E69F92}" type="sibTrans" cxnId="{372795FE-AA02-4B84-9230-7BE86DFF5701}">
      <dgm:prSet/>
      <dgm:spPr/>
      <dgm:t>
        <a:bodyPr/>
        <a:lstStyle/>
        <a:p>
          <a:endParaRPr lang="ru-RU"/>
        </a:p>
      </dgm:t>
    </dgm:pt>
    <dgm:pt modelId="{4673D187-A0D8-4E65-B680-53AEE461E5AF}">
      <dgm:prSet phldrT="[Текст]"/>
      <dgm:spPr/>
      <dgm:t>
        <a:bodyPr/>
        <a:lstStyle/>
        <a:p>
          <a:r>
            <a:rPr lang="uk-UA" dirty="0" smtClean="0"/>
            <a:t>будують подібний розподіл ймовірностей на відповідній низько вимірній мапі, а між самими розподілами мінімізується Відстань Кульбака — </a:t>
          </a:r>
          <a:r>
            <a:rPr lang="uk-UA" dirty="0" err="1" smtClean="0"/>
            <a:t>Лейблера</a:t>
          </a:r>
          <a:r>
            <a:rPr lang="uk-UA" dirty="0" smtClean="0"/>
            <a:t>, враховуючи місцезнаходження точок.</a:t>
          </a:r>
          <a:endParaRPr lang="ru-RU" dirty="0"/>
        </a:p>
      </dgm:t>
    </dgm:pt>
    <dgm:pt modelId="{D29AF4F9-1917-403A-A599-07FA329852EA}" type="parTrans" cxnId="{2D4F8F93-40FD-4C3B-AFC7-8CF8F37247F9}">
      <dgm:prSet/>
      <dgm:spPr/>
      <dgm:t>
        <a:bodyPr/>
        <a:lstStyle/>
        <a:p>
          <a:endParaRPr lang="ru-RU"/>
        </a:p>
      </dgm:t>
    </dgm:pt>
    <dgm:pt modelId="{BE9BA049-C433-44CB-8198-7265834A9B10}" type="sibTrans" cxnId="{2D4F8F93-40FD-4C3B-AFC7-8CF8F37247F9}">
      <dgm:prSet/>
      <dgm:spPr/>
      <dgm:t>
        <a:bodyPr/>
        <a:lstStyle/>
        <a:p>
          <a:endParaRPr lang="ru-RU"/>
        </a:p>
      </dgm:t>
    </dgm:pt>
    <dgm:pt modelId="{6F4A4610-22C5-4C3F-9DA8-9F32F6298E13}" type="pres">
      <dgm:prSet presAssocID="{489F764C-1759-4180-A7D1-443ED92CAEE9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99392B3-A21D-4ED6-B6FE-033D0F26F670}" type="pres">
      <dgm:prSet presAssocID="{9AC2D586-634E-41F1-A713-D26B0A7DA6F5}" presName="composite" presStyleCnt="0"/>
      <dgm:spPr/>
    </dgm:pt>
    <dgm:pt modelId="{5933134E-A2F0-4F87-88DC-23710873E8F2}" type="pres">
      <dgm:prSet presAssocID="{9AC2D586-634E-41F1-A713-D26B0A7DA6F5}" presName="parTx" presStyleLbl="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3B78E8-3B6D-4A34-AA8B-4232B406D162}" type="pres">
      <dgm:prSet presAssocID="{9AC2D586-634E-41F1-A713-D26B0A7DA6F5}" presName="parSh" presStyleLbl="node1" presStyleIdx="0" presStyleCnt="2"/>
      <dgm:spPr/>
      <dgm:t>
        <a:bodyPr/>
        <a:lstStyle/>
        <a:p>
          <a:endParaRPr lang="en-US"/>
        </a:p>
      </dgm:t>
    </dgm:pt>
    <dgm:pt modelId="{88B4844E-2CAD-4E88-B07A-4E858F7EF1C6}" type="pres">
      <dgm:prSet presAssocID="{9AC2D586-634E-41F1-A713-D26B0A7DA6F5}" presName="desTx" presStyleLbl="fgAcc1" presStyleIdx="0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9FDE0F8-92A6-4F86-BFFE-406561E30C19}" type="pres">
      <dgm:prSet presAssocID="{E2612CAA-728A-45C7-90D4-2349891A4A07}" presName="sibTrans" presStyleLbl="sibTrans2D1" presStyleIdx="0" presStyleCnt="1"/>
      <dgm:spPr/>
      <dgm:t>
        <a:bodyPr/>
        <a:lstStyle/>
        <a:p>
          <a:endParaRPr lang="en-US"/>
        </a:p>
      </dgm:t>
    </dgm:pt>
    <dgm:pt modelId="{A6B2443C-FA4F-4C46-AE04-C9D8EDC63FBE}" type="pres">
      <dgm:prSet presAssocID="{E2612CAA-728A-45C7-90D4-2349891A4A07}" presName="connTx" presStyleLbl="sibTrans2D1" presStyleIdx="0" presStyleCnt="1"/>
      <dgm:spPr/>
      <dgm:t>
        <a:bodyPr/>
        <a:lstStyle/>
        <a:p>
          <a:endParaRPr lang="en-US"/>
        </a:p>
      </dgm:t>
    </dgm:pt>
    <dgm:pt modelId="{2670ABF4-8B3D-4F67-9A74-0AC817551CAE}" type="pres">
      <dgm:prSet presAssocID="{E1E2136C-F888-4615-93F2-5A43D6F17EC4}" presName="composite" presStyleCnt="0"/>
      <dgm:spPr/>
    </dgm:pt>
    <dgm:pt modelId="{623BCC3B-D7CE-4602-A819-FCCE847444F8}" type="pres">
      <dgm:prSet presAssocID="{E1E2136C-F888-4615-93F2-5A43D6F17EC4}" presName="parTx" presStyleLbl="node1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3B69B9-184C-45C6-BF29-7D4BB0AE6DDC}" type="pres">
      <dgm:prSet presAssocID="{E1E2136C-F888-4615-93F2-5A43D6F17EC4}" presName="parSh" presStyleLbl="node1" presStyleIdx="1" presStyleCnt="2"/>
      <dgm:spPr/>
      <dgm:t>
        <a:bodyPr/>
        <a:lstStyle/>
        <a:p>
          <a:endParaRPr lang="en-US"/>
        </a:p>
      </dgm:t>
    </dgm:pt>
    <dgm:pt modelId="{4E754073-498C-49FD-9D27-D268B24A99AD}" type="pres">
      <dgm:prSet presAssocID="{E1E2136C-F888-4615-93F2-5A43D6F17EC4}" presName="desTx" presStyleLbl="fgAcc1" presStyleIdx="1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ACC8E398-84FC-4057-A636-C8BC3455006C}" type="presOf" srcId="{9AC2D586-634E-41F1-A713-D26B0A7DA6F5}" destId="{DC3B78E8-3B6D-4A34-AA8B-4232B406D162}" srcOrd="1" destOrd="0" presId="urn:microsoft.com/office/officeart/2005/8/layout/process3"/>
    <dgm:cxn modelId="{84FF51CE-5042-48EC-9E3A-947334957C8C}" srcId="{489F764C-1759-4180-A7D1-443ED92CAEE9}" destId="{9AC2D586-634E-41F1-A713-D26B0A7DA6F5}" srcOrd="0" destOrd="0" parTransId="{DC132064-6084-477E-B45B-C06E2059A7C9}" sibTransId="{E2612CAA-728A-45C7-90D4-2349891A4A07}"/>
    <dgm:cxn modelId="{F44F32DD-D659-4CE9-9131-AF3668E891C7}" type="presOf" srcId="{489F764C-1759-4180-A7D1-443ED92CAEE9}" destId="{6F4A4610-22C5-4C3F-9DA8-9F32F6298E13}" srcOrd="0" destOrd="0" presId="urn:microsoft.com/office/officeart/2005/8/layout/process3"/>
    <dgm:cxn modelId="{2D4F8F93-40FD-4C3B-AFC7-8CF8F37247F9}" srcId="{E1E2136C-F888-4615-93F2-5A43D6F17EC4}" destId="{4673D187-A0D8-4E65-B680-53AEE461E5AF}" srcOrd="0" destOrd="0" parTransId="{D29AF4F9-1917-403A-A599-07FA329852EA}" sibTransId="{BE9BA049-C433-44CB-8198-7265834A9B10}"/>
    <dgm:cxn modelId="{74E657A6-C621-4B03-9E15-1CA403D389DA}" type="presOf" srcId="{E2612CAA-728A-45C7-90D4-2349891A4A07}" destId="{39FDE0F8-92A6-4F86-BFFE-406561E30C19}" srcOrd="0" destOrd="0" presId="urn:microsoft.com/office/officeart/2005/8/layout/process3"/>
    <dgm:cxn modelId="{BF7C0BD1-C8CC-4C38-9BE7-B73EB48E90C4}" type="presOf" srcId="{E2612CAA-728A-45C7-90D4-2349891A4A07}" destId="{A6B2443C-FA4F-4C46-AE04-C9D8EDC63FBE}" srcOrd="1" destOrd="0" presId="urn:microsoft.com/office/officeart/2005/8/layout/process3"/>
    <dgm:cxn modelId="{F0234952-5637-4CFB-9281-DEE02A3F6B31}" srcId="{9AC2D586-634E-41F1-A713-D26B0A7DA6F5}" destId="{6C9C5DEA-4972-4A13-B116-30FC57AC1A75}" srcOrd="0" destOrd="0" parTransId="{227D5819-D83D-419D-99C3-53EFC0DDD7E8}" sibTransId="{F91E9AA6-35DE-4C09-BB19-3B8B2FCEDB1B}"/>
    <dgm:cxn modelId="{C99BD762-C712-480F-BA6B-C700EA64AD7C}" type="presOf" srcId="{9AC2D586-634E-41F1-A713-D26B0A7DA6F5}" destId="{5933134E-A2F0-4F87-88DC-23710873E8F2}" srcOrd="0" destOrd="0" presId="urn:microsoft.com/office/officeart/2005/8/layout/process3"/>
    <dgm:cxn modelId="{372795FE-AA02-4B84-9230-7BE86DFF5701}" srcId="{489F764C-1759-4180-A7D1-443ED92CAEE9}" destId="{E1E2136C-F888-4615-93F2-5A43D6F17EC4}" srcOrd="1" destOrd="0" parTransId="{92BE3C53-6795-49C0-A737-4E6426C4C6B9}" sibTransId="{D8A6F4D4-01D9-42A0-9783-BA51D2E69F92}"/>
    <dgm:cxn modelId="{71242154-122F-4E27-A58B-E740FB8BA144}" type="presOf" srcId="{E1E2136C-F888-4615-93F2-5A43D6F17EC4}" destId="{623BCC3B-D7CE-4602-A819-FCCE847444F8}" srcOrd="0" destOrd="0" presId="urn:microsoft.com/office/officeart/2005/8/layout/process3"/>
    <dgm:cxn modelId="{3B5C1293-952E-4682-A8C3-2470CD6C8195}" type="presOf" srcId="{4673D187-A0D8-4E65-B680-53AEE461E5AF}" destId="{4E754073-498C-49FD-9D27-D268B24A99AD}" srcOrd="0" destOrd="0" presId="urn:microsoft.com/office/officeart/2005/8/layout/process3"/>
    <dgm:cxn modelId="{549E4161-5942-4FE9-996B-1195A558E38C}" type="presOf" srcId="{6C9C5DEA-4972-4A13-B116-30FC57AC1A75}" destId="{88B4844E-2CAD-4E88-B07A-4E858F7EF1C6}" srcOrd="0" destOrd="0" presId="urn:microsoft.com/office/officeart/2005/8/layout/process3"/>
    <dgm:cxn modelId="{EB25B9AA-2CBA-4997-B602-5DAA620714BC}" type="presOf" srcId="{E1E2136C-F888-4615-93F2-5A43D6F17EC4}" destId="{DD3B69B9-184C-45C6-BF29-7D4BB0AE6DDC}" srcOrd="1" destOrd="0" presId="urn:microsoft.com/office/officeart/2005/8/layout/process3"/>
    <dgm:cxn modelId="{75B9417A-1897-422C-8E24-7577902E2B8B}" type="presParOf" srcId="{6F4A4610-22C5-4C3F-9DA8-9F32F6298E13}" destId="{499392B3-A21D-4ED6-B6FE-033D0F26F670}" srcOrd="0" destOrd="0" presId="urn:microsoft.com/office/officeart/2005/8/layout/process3"/>
    <dgm:cxn modelId="{7A437B0C-5335-4A67-95EF-95901E275786}" type="presParOf" srcId="{499392B3-A21D-4ED6-B6FE-033D0F26F670}" destId="{5933134E-A2F0-4F87-88DC-23710873E8F2}" srcOrd="0" destOrd="0" presId="urn:microsoft.com/office/officeart/2005/8/layout/process3"/>
    <dgm:cxn modelId="{71C4AC7F-74C4-4EEE-BDDD-AF0C28AE9738}" type="presParOf" srcId="{499392B3-A21D-4ED6-B6FE-033D0F26F670}" destId="{DC3B78E8-3B6D-4A34-AA8B-4232B406D162}" srcOrd="1" destOrd="0" presId="urn:microsoft.com/office/officeart/2005/8/layout/process3"/>
    <dgm:cxn modelId="{02FA83E3-79BC-4F09-B563-9C6EF2486352}" type="presParOf" srcId="{499392B3-A21D-4ED6-B6FE-033D0F26F670}" destId="{88B4844E-2CAD-4E88-B07A-4E858F7EF1C6}" srcOrd="2" destOrd="0" presId="urn:microsoft.com/office/officeart/2005/8/layout/process3"/>
    <dgm:cxn modelId="{A1749704-BF86-48DB-951E-8133EAB63A78}" type="presParOf" srcId="{6F4A4610-22C5-4C3F-9DA8-9F32F6298E13}" destId="{39FDE0F8-92A6-4F86-BFFE-406561E30C19}" srcOrd="1" destOrd="0" presId="urn:microsoft.com/office/officeart/2005/8/layout/process3"/>
    <dgm:cxn modelId="{5E6E25AB-4939-4C22-8481-31AB01453418}" type="presParOf" srcId="{39FDE0F8-92A6-4F86-BFFE-406561E30C19}" destId="{A6B2443C-FA4F-4C46-AE04-C9D8EDC63FBE}" srcOrd="0" destOrd="0" presId="urn:microsoft.com/office/officeart/2005/8/layout/process3"/>
    <dgm:cxn modelId="{CB73DBBA-0C30-41C5-9BC3-F22A4FA79402}" type="presParOf" srcId="{6F4A4610-22C5-4C3F-9DA8-9F32F6298E13}" destId="{2670ABF4-8B3D-4F67-9A74-0AC817551CAE}" srcOrd="2" destOrd="0" presId="urn:microsoft.com/office/officeart/2005/8/layout/process3"/>
    <dgm:cxn modelId="{5C3CA564-9C77-4B46-8F15-D45502C6CF5B}" type="presParOf" srcId="{2670ABF4-8B3D-4F67-9A74-0AC817551CAE}" destId="{623BCC3B-D7CE-4602-A819-FCCE847444F8}" srcOrd="0" destOrd="0" presId="urn:microsoft.com/office/officeart/2005/8/layout/process3"/>
    <dgm:cxn modelId="{09CFCC77-F6EB-4C0B-A190-9A5B5E291118}" type="presParOf" srcId="{2670ABF4-8B3D-4F67-9A74-0AC817551CAE}" destId="{DD3B69B9-184C-45C6-BF29-7D4BB0AE6DDC}" srcOrd="1" destOrd="0" presId="urn:microsoft.com/office/officeart/2005/8/layout/process3"/>
    <dgm:cxn modelId="{F092325B-C534-499F-BD3D-7C6F7DD39039}" type="presParOf" srcId="{2670ABF4-8B3D-4F67-9A74-0AC817551CAE}" destId="{4E754073-498C-49FD-9D27-D268B24A99AD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97DE66D-B240-4E2A-B407-7F7130537E24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B99C7243-EB03-48DB-A658-E74107F2DEEC}">
      <dgm:prSet phldrT="[Текст]"/>
      <dgm:spPr/>
      <dgm:t>
        <a:bodyPr/>
        <a:lstStyle/>
        <a:p>
          <a:r>
            <a:rPr lang="uk-UA" dirty="0" smtClean="0"/>
            <a:t>Прокляття </a:t>
          </a:r>
          <a:r>
            <a:rPr lang="uk-UA" dirty="0" err="1" smtClean="0"/>
            <a:t>багатовимірності</a:t>
          </a:r>
          <a:endParaRPr lang="ru-RU" dirty="0"/>
        </a:p>
      </dgm:t>
    </dgm:pt>
    <dgm:pt modelId="{5044131C-4795-4DAC-9D22-9880C8207D63}" type="parTrans" cxnId="{D5C928F4-7CF8-4DA5-817E-70340727FD14}">
      <dgm:prSet/>
      <dgm:spPr/>
      <dgm:t>
        <a:bodyPr/>
        <a:lstStyle/>
        <a:p>
          <a:endParaRPr lang="ru-RU"/>
        </a:p>
      </dgm:t>
    </dgm:pt>
    <dgm:pt modelId="{9C24E444-1412-4422-9F32-911FA98B19D1}" type="sibTrans" cxnId="{D5C928F4-7CF8-4DA5-817E-70340727FD14}">
      <dgm:prSet/>
      <dgm:spPr>
        <a:ln>
          <a:noFill/>
        </a:ln>
      </dgm:spPr>
      <dgm:t>
        <a:bodyPr/>
        <a:lstStyle/>
        <a:p>
          <a:endParaRPr lang="ru-RU" dirty="0"/>
        </a:p>
      </dgm:t>
    </dgm:pt>
    <dgm:pt modelId="{4C5BFCB4-0213-41AC-8635-5587314887D3}">
      <dgm:prSet phldrT="[Текст]"/>
      <dgm:spPr/>
      <dgm:t>
        <a:bodyPr/>
        <a:lstStyle/>
        <a:p>
          <a:r>
            <a:rPr lang="uk-UA" dirty="0" smtClean="0"/>
            <a:t>Комбінаторний вибух</a:t>
          </a:r>
          <a:endParaRPr lang="ru-RU" dirty="0"/>
        </a:p>
      </dgm:t>
    </dgm:pt>
    <dgm:pt modelId="{53F21B7E-A8B8-4A4B-83D7-257AF6413150}" type="parTrans" cxnId="{03899D88-AF93-4772-9A3B-984F2905B3C3}">
      <dgm:prSet/>
      <dgm:spPr/>
      <dgm:t>
        <a:bodyPr/>
        <a:lstStyle/>
        <a:p>
          <a:endParaRPr lang="ru-RU"/>
        </a:p>
      </dgm:t>
    </dgm:pt>
    <dgm:pt modelId="{0DC0DCC8-ECB8-4456-AE17-BA084526C8F0}" type="sibTrans" cxnId="{03899D88-AF93-4772-9A3B-984F2905B3C3}">
      <dgm:prSet/>
      <dgm:spPr/>
      <dgm:t>
        <a:bodyPr/>
        <a:lstStyle/>
        <a:p>
          <a:r>
            <a:rPr lang="uk-UA" dirty="0" smtClean="0"/>
            <a:t>Комбінаторика</a:t>
          </a:r>
          <a:endParaRPr lang="ru-RU" dirty="0"/>
        </a:p>
      </dgm:t>
    </dgm:pt>
    <dgm:pt modelId="{0A4FF29F-AF68-4EF6-8EE2-4B5FAC925EA3}">
      <dgm:prSet phldrT="[Текст]"/>
      <dgm:spPr/>
      <dgm:t>
        <a:bodyPr/>
        <a:lstStyle/>
        <a:p>
          <a:r>
            <a:rPr lang="uk-UA" dirty="0" smtClean="0"/>
            <a:t>Збільшення відстані між точками</a:t>
          </a:r>
          <a:endParaRPr lang="ru-RU" dirty="0"/>
        </a:p>
      </dgm:t>
    </dgm:pt>
    <dgm:pt modelId="{EEA3AFB0-7BA5-47AD-ADA4-A03F662AF5D6}" type="parTrans" cxnId="{E0F1CD6C-638C-409F-972E-288439C787EF}">
      <dgm:prSet/>
      <dgm:spPr/>
      <dgm:t>
        <a:bodyPr/>
        <a:lstStyle/>
        <a:p>
          <a:endParaRPr lang="ru-RU"/>
        </a:p>
      </dgm:t>
    </dgm:pt>
    <dgm:pt modelId="{FF04DA83-B633-4C76-955E-708D9878B4F7}" type="sibTrans" cxnId="{E0F1CD6C-638C-409F-972E-288439C787EF}">
      <dgm:prSet/>
      <dgm:spPr/>
      <dgm:t>
        <a:bodyPr/>
        <a:lstStyle/>
        <a:p>
          <a:r>
            <a:rPr lang="uk-UA" dirty="0" smtClean="0"/>
            <a:t>Функції відстані</a:t>
          </a:r>
          <a:endParaRPr lang="ru-RU" dirty="0"/>
        </a:p>
      </dgm:t>
    </dgm:pt>
    <dgm:pt modelId="{41D329FF-29AD-4A94-96B6-6EA04CDC302C}">
      <dgm:prSet phldrT="[Текст]"/>
      <dgm:spPr/>
      <dgm:t>
        <a:bodyPr/>
        <a:lstStyle/>
        <a:p>
          <a:r>
            <a:rPr lang="uk-UA" dirty="0" smtClean="0"/>
            <a:t>Багато інших</a:t>
          </a:r>
          <a:endParaRPr lang="ru-RU" dirty="0"/>
        </a:p>
      </dgm:t>
    </dgm:pt>
    <dgm:pt modelId="{5FB5A984-BE58-4A44-B68E-0B87116A6BB7}" type="parTrans" cxnId="{03EF881F-517D-4FEA-9A6F-84C0623D7716}">
      <dgm:prSet/>
      <dgm:spPr/>
    </dgm:pt>
    <dgm:pt modelId="{C95EE2C5-73A7-47DB-852B-3C1E3538BBB6}" type="sibTrans" cxnId="{03EF881F-517D-4FEA-9A6F-84C0623D7716}">
      <dgm:prSet/>
      <dgm:spPr/>
      <dgm:t>
        <a:bodyPr/>
        <a:lstStyle/>
        <a:p>
          <a:endParaRPr lang="ru-RU"/>
        </a:p>
      </dgm:t>
    </dgm:pt>
    <dgm:pt modelId="{11752E2E-DD43-4795-BB6B-F0F0655F5AEC}" type="pres">
      <dgm:prSet presAssocID="{F97DE66D-B240-4E2A-B407-7F7130537E2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F6806786-5BF6-4FF6-BE50-ABF9EEB3DD89}" type="pres">
      <dgm:prSet presAssocID="{B99C7243-EB03-48DB-A658-E74107F2DEEC}" presName="hierRoot1" presStyleCnt="0">
        <dgm:presLayoutVars>
          <dgm:hierBranch val="init"/>
        </dgm:presLayoutVars>
      </dgm:prSet>
      <dgm:spPr/>
    </dgm:pt>
    <dgm:pt modelId="{4EDE2435-E77D-438F-96F0-674E1C63E0E1}" type="pres">
      <dgm:prSet presAssocID="{B99C7243-EB03-48DB-A658-E74107F2DEEC}" presName="rootComposite1" presStyleCnt="0"/>
      <dgm:spPr/>
    </dgm:pt>
    <dgm:pt modelId="{5076B248-A203-44BB-9531-0BE57D17BFFB}" type="pres">
      <dgm:prSet presAssocID="{B99C7243-EB03-48DB-A658-E74107F2DEEC}" presName="rootText1" presStyleLbl="node0" presStyleIdx="0" presStyleCnt="1">
        <dgm:presLayoutVars>
          <dgm:chMax/>
          <dgm:chPref val="3"/>
        </dgm:presLayoutVars>
      </dgm:prSet>
      <dgm:spPr/>
      <dgm:t>
        <a:bodyPr/>
        <a:lstStyle/>
        <a:p>
          <a:endParaRPr lang="ru-RU"/>
        </a:p>
      </dgm:t>
    </dgm:pt>
    <dgm:pt modelId="{C73E73EA-B403-421C-BBB9-7E074BC660EB}" type="pres">
      <dgm:prSet presAssocID="{B99C7243-EB03-48DB-A658-E74107F2DEEC}" presName="titleText1" presStyleLbl="fgAcc0" presStyleIdx="0" presStyleCnt="1" custAng="4312846" custScaleX="17912" custLinFactY="-100000" custLinFactNeighborX="98888" custLinFactNeighborY="-164657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  <dgm:pt modelId="{A86A399A-F54F-41C2-9391-DD1DC078ADD5}" type="pres">
      <dgm:prSet presAssocID="{B99C7243-EB03-48DB-A658-E74107F2DEEC}" presName="rootConnector1" presStyleLbl="node1" presStyleIdx="0" presStyleCnt="3"/>
      <dgm:spPr/>
      <dgm:t>
        <a:bodyPr/>
        <a:lstStyle/>
        <a:p>
          <a:endParaRPr lang="ru-RU"/>
        </a:p>
      </dgm:t>
    </dgm:pt>
    <dgm:pt modelId="{ADC0FCA1-D332-4F15-B615-DB9EDAE50360}" type="pres">
      <dgm:prSet presAssocID="{B99C7243-EB03-48DB-A658-E74107F2DEEC}" presName="hierChild2" presStyleCnt="0"/>
      <dgm:spPr/>
    </dgm:pt>
    <dgm:pt modelId="{9D8F6D7C-1932-4685-B306-E072E83AC95E}" type="pres">
      <dgm:prSet presAssocID="{53F21B7E-A8B8-4A4B-83D7-257AF6413150}" presName="Name37" presStyleLbl="parChTrans1D2" presStyleIdx="0" presStyleCnt="3"/>
      <dgm:spPr/>
      <dgm:t>
        <a:bodyPr/>
        <a:lstStyle/>
        <a:p>
          <a:endParaRPr lang="ru-RU"/>
        </a:p>
      </dgm:t>
    </dgm:pt>
    <dgm:pt modelId="{0F35BF27-5A9E-4B76-B989-FD557BB5A4CC}" type="pres">
      <dgm:prSet presAssocID="{4C5BFCB4-0213-41AC-8635-5587314887D3}" presName="hierRoot2" presStyleCnt="0">
        <dgm:presLayoutVars>
          <dgm:hierBranch val="init"/>
        </dgm:presLayoutVars>
      </dgm:prSet>
      <dgm:spPr/>
    </dgm:pt>
    <dgm:pt modelId="{0E84D131-B582-4910-80C5-13F1355AC1E1}" type="pres">
      <dgm:prSet presAssocID="{4C5BFCB4-0213-41AC-8635-5587314887D3}" presName="rootComposite" presStyleCnt="0"/>
      <dgm:spPr/>
    </dgm:pt>
    <dgm:pt modelId="{91D637A8-4036-4CD2-A607-DA82FB84DE8B}" type="pres">
      <dgm:prSet presAssocID="{4C5BFCB4-0213-41AC-8635-5587314887D3}" presName="rootText" presStyleLbl="node1" presStyleIdx="0" presStyleCnt="3">
        <dgm:presLayoutVars>
          <dgm:chMax/>
          <dgm:chPref val="3"/>
        </dgm:presLayoutVars>
      </dgm:prSet>
      <dgm:spPr/>
      <dgm:t>
        <a:bodyPr/>
        <a:lstStyle/>
        <a:p>
          <a:endParaRPr lang="ru-RU"/>
        </a:p>
      </dgm:t>
    </dgm:pt>
    <dgm:pt modelId="{55A59EBA-E394-4746-8A2C-43ADE710C9FC}" type="pres">
      <dgm:prSet presAssocID="{4C5BFCB4-0213-41AC-8635-5587314887D3}" presName="titleText2" presStyleLbl="fgAcc1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  <dgm:pt modelId="{F3AA0A8E-4B32-4D75-AE9D-2D5EA6A482D0}" type="pres">
      <dgm:prSet presAssocID="{4C5BFCB4-0213-41AC-8635-5587314887D3}" presName="rootConnector" presStyleLbl="node2" presStyleIdx="0" presStyleCnt="0"/>
      <dgm:spPr/>
      <dgm:t>
        <a:bodyPr/>
        <a:lstStyle/>
        <a:p>
          <a:endParaRPr lang="ru-RU"/>
        </a:p>
      </dgm:t>
    </dgm:pt>
    <dgm:pt modelId="{59941FC4-A3C9-49AC-ACC5-C381F2D65079}" type="pres">
      <dgm:prSet presAssocID="{4C5BFCB4-0213-41AC-8635-5587314887D3}" presName="hierChild4" presStyleCnt="0"/>
      <dgm:spPr/>
    </dgm:pt>
    <dgm:pt modelId="{14184C88-F995-4A85-8103-9B0C1A7D36D1}" type="pres">
      <dgm:prSet presAssocID="{4C5BFCB4-0213-41AC-8635-5587314887D3}" presName="hierChild5" presStyleCnt="0"/>
      <dgm:spPr/>
    </dgm:pt>
    <dgm:pt modelId="{80CB0C4D-A6F7-435E-895D-9C5545549C2C}" type="pres">
      <dgm:prSet presAssocID="{EEA3AFB0-7BA5-47AD-ADA4-A03F662AF5D6}" presName="Name37" presStyleLbl="parChTrans1D2" presStyleIdx="1" presStyleCnt="3"/>
      <dgm:spPr/>
      <dgm:t>
        <a:bodyPr/>
        <a:lstStyle/>
        <a:p>
          <a:endParaRPr lang="ru-RU"/>
        </a:p>
      </dgm:t>
    </dgm:pt>
    <dgm:pt modelId="{53A7714A-3F42-4B70-878C-1BBE8419892C}" type="pres">
      <dgm:prSet presAssocID="{0A4FF29F-AF68-4EF6-8EE2-4B5FAC925EA3}" presName="hierRoot2" presStyleCnt="0">
        <dgm:presLayoutVars>
          <dgm:hierBranch val="init"/>
        </dgm:presLayoutVars>
      </dgm:prSet>
      <dgm:spPr/>
    </dgm:pt>
    <dgm:pt modelId="{1B3BFEA9-1898-427B-9940-64C441319290}" type="pres">
      <dgm:prSet presAssocID="{0A4FF29F-AF68-4EF6-8EE2-4B5FAC925EA3}" presName="rootComposite" presStyleCnt="0"/>
      <dgm:spPr/>
    </dgm:pt>
    <dgm:pt modelId="{9D34D6DA-F55B-4099-8E12-84926D0219AE}" type="pres">
      <dgm:prSet presAssocID="{0A4FF29F-AF68-4EF6-8EE2-4B5FAC925EA3}" presName="rootText" presStyleLbl="node1" presStyleIdx="1" presStyleCnt="3" custScaleX="96826" custScaleY="106350">
        <dgm:presLayoutVars>
          <dgm:chMax/>
          <dgm:chPref val="3"/>
        </dgm:presLayoutVars>
      </dgm:prSet>
      <dgm:spPr/>
      <dgm:t>
        <a:bodyPr/>
        <a:lstStyle/>
        <a:p>
          <a:endParaRPr lang="ru-RU"/>
        </a:p>
      </dgm:t>
    </dgm:pt>
    <dgm:pt modelId="{58312FD8-1554-4D91-B045-241459643385}" type="pres">
      <dgm:prSet presAssocID="{0A4FF29F-AF68-4EF6-8EE2-4B5FAC925EA3}" presName="titleText2" presStyleLbl="fgAcc1" presStyleIdx="1" presStyleCnt="3" custLinFactNeighborX="-1854" custLinFactNeighborY="50448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  <dgm:pt modelId="{84987031-B3CE-4FA9-9392-BEF43D3F159F}" type="pres">
      <dgm:prSet presAssocID="{0A4FF29F-AF68-4EF6-8EE2-4B5FAC925EA3}" presName="rootConnector" presStyleLbl="node2" presStyleIdx="0" presStyleCnt="0"/>
      <dgm:spPr/>
      <dgm:t>
        <a:bodyPr/>
        <a:lstStyle/>
        <a:p>
          <a:endParaRPr lang="ru-RU"/>
        </a:p>
      </dgm:t>
    </dgm:pt>
    <dgm:pt modelId="{E5B3593B-47A0-4801-A4FC-57FA9AB85420}" type="pres">
      <dgm:prSet presAssocID="{0A4FF29F-AF68-4EF6-8EE2-4B5FAC925EA3}" presName="hierChild4" presStyleCnt="0"/>
      <dgm:spPr/>
    </dgm:pt>
    <dgm:pt modelId="{4CC018CE-BAE4-4419-A1DF-87C405FEDDBA}" type="pres">
      <dgm:prSet presAssocID="{0A4FF29F-AF68-4EF6-8EE2-4B5FAC925EA3}" presName="hierChild5" presStyleCnt="0"/>
      <dgm:spPr/>
    </dgm:pt>
    <dgm:pt modelId="{98241C38-A999-45F0-ABF0-901E20618CCF}" type="pres">
      <dgm:prSet presAssocID="{5FB5A984-BE58-4A44-B68E-0B87116A6BB7}" presName="Name37" presStyleLbl="parChTrans1D2" presStyleIdx="2" presStyleCnt="3"/>
      <dgm:spPr/>
    </dgm:pt>
    <dgm:pt modelId="{6ECE0B18-55E9-4715-B196-D20CDCB88F7D}" type="pres">
      <dgm:prSet presAssocID="{41D329FF-29AD-4A94-96B6-6EA04CDC302C}" presName="hierRoot2" presStyleCnt="0">
        <dgm:presLayoutVars>
          <dgm:hierBranch val="init"/>
        </dgm:presLayoutVars>
      </dgm:prSet>
      <dgm:spPr/>
    </dgm:pt>
    <dgm:pt modelId="{0A30687C-9E58-475F-90E6-C38819EC05A2}" type="pres">
      <dgm:prSet presAssocID="{41D329FF-29AD-4A94-96B6-6EA04CDC302C}" presName="rootComposite" presStyleCnt="0"/>
      <dgm:spPr/>
    </dgm:pt>
    <dgm:pt modelId="{00DB0020-0294-4F19-A1EF-B4CDA9D5A6B6}" type="pres">
      <dgm:prSet presAssocID="{41D329FF-29AD-4A94-96B6-6EA04CDC302C}" presName="rootText" presStyleLbl="node1" presStyleIdx="2" presStyleCnt="3">
        <dgm:presLayoutVars>
          <dgm:chMax/>
          <dgm:chPref val="3"/>
        </dgm:presLayoutVars>
      </dgm:prSet>
      <dgm:spPr/>
      <dgm:t>
        <a:bodyPr/>
        <a:lstStyle/>
        <a:p>
          <a:endParaRPr lang="ru-RU"/>
        </a:p>
      </dgm:t>
    </dgm:pt>
    <dgm:pt modelId="{A4072F70-5ADC-43E6-96F8-1D380AD15BA8}" type="pres">
      <dgm:prSet presAssocID="{41D329FF-29AD-4A94-96B6-6EA04CDC302C}" presName="titleText2" presStyleLbl="fgAcc1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ru-RU"/>
        </a:p>
      </dgm:t>
    </dgm:pt>
    <dgm:pt modelId="{97E0C9B1-475C-46B0-B38C-70B432562F25}" type="pres">
      <dgm:prSet presAssocID="{41D329FF-29AD-4A94-96B6-6EA04CDC302C}" presName="rootConnector" presStyleLbl="node2" presStyleIdx="0" presStyleCnt="0"/>
      <dgm:spPr/>
      <dgm:t>
        <a:bodyPr/>
        <a:lstStyle/>
        <a:p>
          <a:endParaRPr lang="ru-RU"/>
        </a:p>
      </dgm:t>
    </dgm:pt>
    <dgm:pt modelId="{A3563F9B-DF2A-4F38-A973-E188D99D1FB5}" type="pres">
      <dgm:prSet presAssocID="{41D329FF-29AD-4A94-96B6-6EA04CDC302C}" presName="hierChild4" presStyleCnt="0"/>
      <dgm:spPr/>
    </dgm:pt>
    <dgm:pt modelId="{42FB12AB-16CB-4A45-8B8E-63C14DB5A440}" type="pres">
      <dgm:prSet presAssocID="{41D329FF-29AD-4A94-96B6-6EA04CDC302C}" presName="hierChild5" presStyleCnt="0"/>
      <dgm:spPr/>
    </dgm:pt>
    <dgm:pt modelId="{B7201A82-4719-4720-A32F-0A56DFEF6254}" type="pres">
      <dgm:prSet presAssocID="{B99C7243-EB03-48DB-A658-E74107F2DEEC}" presName="hierChild3" presStyleCnt="0"/>
      <dgm:spPr/>
    </dgm:pt>
  </dgm:ptLst>
  <dgm:cxnLst>
    <dgm:cxn modelId="{3A86E3F9-616B-4CE3-BE1C-97226F42F85E}" type="presOf" srcId="{4C5BFCB4-0213-41AC-8635-5587314887D3}" destId="{91D637A8-4036-4CD2-A607-DA82FB84DE8B}" srcOrd="0" destOrd="0" presId="urn:microsoft.com/office/officeart/2008/layout/NameandTitleOrganizationalChart"/>
    <dgm:cxn modelId="{D7B91ACD-B749-44BE-A3AB-F983672CF3CD}" type="presOf" srcId="{5FB5A984-BE58-4A44-B68E-0B87116A6BB7}" destId="{98241C38-A999-45F0-ABF0-901E20618CCF}" srcOrd="0" destOrd="0" presId="urn:microsoft.com/office/officeart/2008/layout/NameandTitleOrganizationalChart"/>
    <dgm:cxn modelId="{58773A92-90E6-403C-9D14-99553F668895}" type="presOf" srcId="{B99C7243-EB03-48DB-A658-E74107F2DEEC}" destId="{A86A399A-F54F-41C2-9391-DD1DC078ADD5}" srcOrd="1" destOrd="0" presId="urn:microsoft.com/office/officeart/2008/layout/NameandTitleOrganizationalChart"/>
    <dgm:cxn modelId="{9BB5D659-19A5-4D3E-9C6A-AC46EAF8F616}" type="presOf" srcId="{FF04DA83-B633-4C76-955E-708D9878B4F7}" destId="{58312FD8-1554-4D91-B045-241459643385}" srcOrd="0" destOrd="0" presId="urn:microsoft.com/office/officeart/2008/layout/NameandTitleOrganizationalChart"/>
    <dgm:cxn modelId="{D5C928F4-7CF8-4DA5-817E-70340727FD14}" srcId="{F97DE66D-B240-4E2A-B407-7F7130537E24}" destId="{B99C7243-EB03-48DB-A658-E74107F2DEEC}" srcOrd="0" destOrd="0" parTransId="{5044131C-4795-4DAC-9D22-9880C8207D63}" sibTransId="{9C24E444-1412-4422-9F32-911FA98B19D1}"/>
    <dgm:cxn modelId="{03899D88-AF93-4772-9A3B-984F2905B3C3}" srcId="{B99C7243-EB03-48DB-A658-E74107F2DEEC}" destId="{4C5BFCB4-0213-41AC-8635-5587314887D3}" srcOrd="0" destOrd="0" parTransId="{53F21B7E-A8B8-4A4B-83D7-257AF6413150}" sibTransId="{0DC0DCC8-ECB8-4456-AE17-BA084526C8F0}"/>
    <dgm:cxn modelId="{327FC8D4-0195-4CEB-82B3-5B59BDA81DFA}" type="presOf" srcId="{C95EE2C5-73A7-47DB-852B-3C1E3538BBB6}" destId="{A4072F70-5ADC-43E6-96F8-1D380AD15BA8}" srcOrd="0" destOrd="0" presId="urn:microsoft.com/office/officeart/2008/layout/NameandTitleOrganizationalChart"/>
    <dgm:cxn modelId="{03EF881F-517D-4FEA-9A6F-84C0623D7716}" srcId="{B99C7243-EB03-48DB-A658-E74107F2DEEC}" destId="{41D329FF-29AD-4A94-96B6-6EA04CDC302C}" srcOrd="2" destOrd="0" parTransId="{5FB5A984-BE58-4A44-B68E-0B87116A6BB7}" sibTransId="{C95EE2C5-73A7-47DB-852B-3C1E3538BBB6}"/>
    <dgm:cxn modelId="{B758BE4D-1952-46D2-8ABD-1436BC98C4B0}" type="presOf" srcId="{0DC0DCC8-ECB8-4456-AE17-BA084526C8F0}" destId="{55A59EBA-E394-4746-8A2C-43ADE710C9FC}" srcOrd="0" destOrd="0" presId="urn:microsoft.com/office/officeart/2008/layout/NameandTitleOrganizationalChart"/>
    <dgm:cxn modelId="{D5E93216-3A51-470C-B6F1-855AA4619B81}" type="presOf" srcId="{41D329FF-29AD-4A94-96B6-6EA04CDC302C}" destId="{00DB0020-0294-4F19-A1EF-B4CDA9D5A6B6}" srcOrd="0" destOrd="0" presId="urn:microsoft.com/office/officeart/2008/layout/NameandTitleOrganizationalChart"/>
    <dgm:cxn modelId="{F40E1D04-A8F0-4CC9-A81E-60EA1AD644AD}" type="presOf" srcId="{F97DE66D-B240-4E2A-B407-7F7130537E24}" destId="{11752E2E-DD43-4795-BB6B-F0F0655F5AEC}" srcOrd="0" destOrd="0" presId="urn:microsoft.com/office/officeart/2008/layout/NameandTitleOrganizationalChart"/>
    <dgm:cxn modelId="{2AAA76BB-AACE-43CA-9EF3-5BB73290AB28}" type="presOf" srcId="{4C5BFCB4-0213-41AC-8635-5587314887D3}" destId="{F3AA0A8E-4B32-4D75-AE9D-2D5EA6A482D0}" srcOrd="1" destOrd="0" presId="urn:microsoft.com/office/officeart/2008/layout/NameandTitleOrganizationalChart"/>
    <dgm:cxn modelId="{78815FB8-39DC-4992-BF8E-E16FAB3AB5FD}" type="presOf" srcId="{EEA3AFB0-7BA5-47AD-ADA4-A03F662AF5D6}" destId="{80CB0C4D-A6F7-435E-895D-9C5545549C2C}" srcOrd="0" destOrd="0" presId="urn:microsoft.com/office/officeart/2008/layout/NameandTitleOrganizationalChart"/>
    <dgm:cxn modelId="{2E02DA91-51C8-4573-8B13-58F0198B1F1B}" type="presOf" srcId="{0A4FF29F-AF68-4EF6-8EE2-4B5FAC925EA3}" destId="{84987031-B3CE-4FA9-9392-BEF43D3F159F}" srcOrd="1" destOrd="0" presId="urn:microsoft.com/office/officeart/2008/layout/NameandTitleOrganizationalChart"/>
    <dgm:cxn modelId="{B8BDBBE3-6987-4488-BAF4-7CE9C71AA424}" type="presOf" srcId="{9C24E444-1412-4422-9F32-911FA98B19D1}" destId="{C73E73EA-B403-421C-BBB9-7E074BC660EB}" srcOrd="0" destOrd="0" presId="urn:microsoft.com/office/officeart/2008/layout/NameandTitleOrganizationalChart"/>
    <dgm:cxn modelId="{8E43983E-197D-43FA-8028-60E3B86CEC58}" type="presOf" srcId="{41D329FF-29AD-4A94-96B6-6EA04CDC302C}" destId="{97E0C9B1-475C-46B0-B38C-70B432562F25}" srcOrd="1" destOrd="0" presId="urn:microsoft.com/office/officeart/2008/layout/NameandTitleOrganizationalChart"/>
    <dgm:cxn modelId="{90EE5ABA-CC95-46C9-A2E7-3E9FCD8F8632}" type="presOf" srcId="{0A4FF29F-AF68-4EF6-8EE2-4B5FAC925EA3}" destId="{9D34D6DA-F55B-4099-8E12-84926D0219AE}" srcOrd="0" destOrd="0" presId="urn:microsoft.com/office/officeart/2008/layout/NameandTitleOrganizationalChart"/>
    <dgm:cxn modelId="{80D2A949-DAB6-4FFD-A9F1-B49CD2E01472}" type="presOf" srcId="{53F21B7E-A8B8-4A4B-83D7-257AF6413150}" destId="{9D8F6D7C-1932-4685-B306-E072E83AC95E}" srcOrd="0" destOrd="0" presId="urn:microsoft.com/office/officeart/2008/layout/NameandTitleOrganizationalChart"/>
    <dgm:cxn modelId="{E0F1CD6C-638C-409F-972E-288439C787EF}" srcId="{B99C7243-EB03-48DB-A658-E74107F2DEEC}" destId="{0A4FF29F-AF68-4EF6-8EE2-4B5FAC925EA3}" srcOrd="1" destOrd="0" parTransId="{EEA3AFB0-7BA5-47AD-ADA4-A03F662AF5D6}" sibTransId="{FF04DA83-B633-4C76-955E-708D9878B4F7}"/>
    <dgm:cxn modelId="{C388CE0A-2A9E-4E22-B8A7-B814C704AF5F}" type="presOf" srcId="{B99C7243-EB03-48DB-A658-E74107F2DEEC}" destId="{5076B248-A203-44BB-9531-0BE57D17BFFB}" srcOrd="0" destOrd="0" presId="urn:microsoft.com/office/officeart/2008/layout/NameandTitleOrganizationalChart"/>
    <dgm:cxn modelId="{D5CC6AC5-2202-4A6F-A3CE-FA6E3FB03A55}" type="presParOf" srcId="{11752E2E-DD43-4795-BB6B-F0F0655F5AEC}" destId="{F6806786-5BF6-4FF6-BE50-ABF9EEB3DD89}" srcOrd="0" destOrd="0" presId="urn:microsoft.com/office/officeart/2008/layout/NameandTitleOrganizationalChart"/>
    <dgm:cxn modelId="{EBB73DE5-1307-4827-9333-DD291A0CD1E5}" type="presParOf" srcId="{F6806786-5BF6-4FF6-BE50-ABF9EEB3DD89}" destId="{4EDE2435-E77D-438F-96F0-674E1C63E0E1}" srcOrd="0" destOrd="0" presId="urn:microsoft.com/office/officeart/2008/layout/NameandTitleOrganizationalChart"/>
    <dgm:cxn modelId="{603A1AF9-534A-4BA8-9E90-ECC6FA66398B}" type="presParOf" srcId="{4EDE2435-E77D-438F-96F0-674E1C63E0E1}" destId="{5076B248-A203-44BB-9531-0BE57D17BFFB}" srcOrd="0" destOrd="0" presId="urn:microsoft.com/office/officeart/2008/layout/NameandTitleOrganizationalChart"/>
    <dgm:cxn modelId="{C8DF33AB-71BB-42B6-91B3-7F4917BE6FCF}" type="presParOf" srcId="{4EDE2435-E77D-438F-96F0-674E1C63E0E1}" destId="{C73E73EA-B403-421C-BBB9-7E074BC660EB}" srcOrd="1" destOrd="0" presId="urn:microsoft.com/office/officeart/2008/layout/NameandTitleOrganizationalChart"/>
    <dgm:cxn modelId="{7C70E76F-8A0D-4C83-ABBE-8C76BA59166F}" type="presParOf" srcId="{4EDE2435-E77D-438F-96F0-674E1C63E0E1}" destId="{A86A399A-F54F-41C2-9391-DD1DC078ADD5}" srcOrd="2" destOrd="0" presId="urn:microsoft.com/office/officeart/2008/layout/NameandTitleOrganizationalChart"/>
    <dgm:cxn modelId="{51F28FDA-980B-4F9D-AF4A-0966D83A4E50}" type="presParOf" srcId="{F6806786-5BF6-4FF6-BE50-ABF9EEB3DD89}" destId="{ADC0FCA1-D332-4F15-B615-DB9EDAE50360}" srcOrd="1" destOrd="0" presId="urn:microsoft.com/office/officeart/2008/layout/NameandTitleOrganizationalChart"/>
    <dgm:cxn modelId="{C3BBE07D-6D75-43F2-8CAB-E3B485ED5C35}" type="presParOf" srcId="{ADC0FCA1-D332-4F15-B615-DB9EDAE50360}" destId="{9D8F6D7C-1932-4685-B306-E072E83AC95E}" srcOrd="0" destOrd="0" presId="urn:microsoft.com/office/officeart/2008/layout/NameandTitleOrganizationalChart"/>
    <dgm:cxn modelId="{37FDA703-B07B-41E2-819F-610F18762A13}" type="presParOf" srcId="{ADC0FCA1-D332-4F15-B615-DB9EDAE50360}" destId="{0F35BF27-5A9E-4B76-B989-FD557BB5A4CC}" srcOrd="1" destOrd="0" presId="urn:microsoft.com/office/officeart/2008/layout/NameandTitleOrganizationalChart"/>
    <dgm:cxn modelId="{7C7CBE11-AFB4-455E-AC8E-769A3264F436}" type="presParOf" srcId="{0F35BF27-5A9E-4B76-B989-FD557BB5A4CC}" destId="{0E84D131-B582-4910-80C5-13F1355AC1E1}" srcOrd="0" destOrd="0" presId="urn:microsoft.com/office/officeart/2008/layout/NameandTitleOrganizationalChart"/>
    <dgm:cxn modelId="{A94DD124-16C2-4EC8-B3F4-C2FC754627FA}" type="presParOf" srcId="{0E84D131-B582-4910-80C5-13F1355AC1E1}" destId="{91D637A8-4036-4CD2-A607-DA82FB84DE8B}" srcOrd="0" destOrd="0" presId="urn:microsoft.com/office/officeart/2008/layout/NameandTitleOrganizationalChart"/>
    <dgm:cxn modelId="{914C2069-C1EF-4AD4-8070-4D04F91CC0F5}" type="presParOf" srcId="{0E84D131-B582-4910-80C5-13F1355AC1E1}" destId="{55A59EBA-E394-4746-8A2C-43ADE710C9FC}" srcOrd="1" destOrd="0" presId="urn:microsoft.com/office/officeart/2008/layout/NameandTitleOrganizationalChart"/>
    <dgm:cxn modelId="{B43F00E7-0F4B-4F2A-9F6D-88910940FBAD}" type="presParOf" srcId="{0E84D131-B582-4910-80C5-13F1355AC1E1}" destId="{F3AA0A8E-4B32-4D75-AE9D-2D5EA6A482D0}" srcOrd="2" destOrd="0" presId="urn:microsoft.com/office/officeart/2008/layout/NameandTitleOrganizationalChart"/>
    <dgm:cxn modelId="{2EB20BFA-5F6F-40BD-B98E-12CF4538CF6C}" type="presParOf" srcId="{0F35BF27-5A9E-4B76-B989-FD557BB5A4CC}" destId="{59941FC4-A3C9-49AC-ACC5-C381F2D65079}" srcOrd="1" destOrd="0" presId="urn:microsoft.com/office/officeart/2008/layout/NameandTitleOrganizationalChart"/>
    <dgm:cxn modelId="{4822CB62-D0CF-4504-ABA9-B79285632668}" type="presParOf" srcId="{0F35BF27-5A9E-4B76-B989-FD557BB5A4CC}" destId="{14184C88-F995-4A85-8103-9B0C1A7D36D1}" srcOrd="2" destOrd="0" presId="urn:microsoft.com/office/officeart/2008/layout/NameandTitleOrganizationalChart"/>
    <dgm:cxn modelId="{6994050D-2DD3-4D9E-9E3E-B2618635A94A}" type="presParOf" srcId="{ADC0FCA1-D332-4F15-B615-DB9EDAE50360}" destId="{80CB0C4D-A6F7-435E-895D-9C5545549C2C}" srcOrd="2" destOrd="0" presId="urn:microsoft.com/office/officeart/2008/layout/NameandTitleOrganizationalChart"/>
    <dgm:cxn modelId="{263919A1-8FAF-45FD-9C56-1656C0CA6CB4}" type="presParOf" srcId="{ADC0FCA1-D332-4F15-B615-DB9EDAE50360}" destId="{53A7714A-3F42-4B70-878C-1BBE8419892C}" srcOrd="3" destOrd="0" presId="urn:microsoft.com/office/officeart/2008/layout/NameandTitleOrganizationalChart"/>
    <dgm:cxn modelId="{F95908EC-315A-46BC-9A82-9C9C22D308BC}" type="presParOf" srcId="{53A7714A-3F42-4B70-878C-1BBE8419892C}" destId="{1B3BFEA9-1898-427B-9940-64C441319290}" srcOrd="0" destOrd="0" presId="urn:microsoft.com/office/officeart/2008/layout/NameandTitleOrganizationalChart"/>
    <dgm:cxn modelId="{EAD49C12-4405-41A4-B4D9-8EF0E05F7684}" type="presParOf" srcId="{1B3BFEA9-1898-427B-9940-64C441319290}" destId="{9D34D6DA-F55B-4099-8E12-84926D0219AE}" srcOrd="0" destOrd="0" presId="urn:microsoft.com/office/officeart/2008/layout/NameandTitleOrganizationalChart"/>
    <dgm:cxn modelId="{5EB94781-148B-40BB-B5E3-35AFCBFDF420}" type="presParOf" srcId="{1B3BFEA9-1898-427B-9940-64C441319290}" destId="{58312FD8-1554-4D91-B045-241459643385}" srcOrd="1" destOrd="0" presId="urn:microsoft.com/office/officeart/2008/layout/NameandTitleOrganizationalChart"/>
    <dgm:cxn modelId="{1B73FE82-C836-45C7-879E-4D333A4B2D6B}" type="presParOf" srcId="{1B3BFEA9-1898-427B-9940-64C441319290}" destId="{84987031-B3CE-4FA9-9392-BEF43D3F159F}" srcOrd="2" destOrd="0" presId="urn:microsoft.com/office/officeart/2008/layout/NameandTitleOrganizationalChart"/>
    <dgm:cxn modelId="{1CB3A6C5-45B4-43B5-8EA3-82A490E33DA7}" type="presParOf" srcId="{53A7714A-3F42-4B70-878C-1BBE8419892C}" destId="{E5B3593B-47A0-4801-A4FC-57FA9AB85420}" srcOrd="1" destOrd="0" presId="urn:microsoft.com/office/officeart/2008/layout/NameandTitleOrganizationalChart"/>
    <dgm:cxn modelId="{2A881AB9-EE4F-4FEF-A432-C9BC5C0C8C52}" type="presParOf" srcId="{53A7714A-3F42-4B70-878C-1BBE8419892C}" destId="{4CC018CE-BAE4-4419-A1DF-87C405FEDDBA}" srcOrd="2" destOrd="0" presId="urn:microsoft.com/office/officeart/2008/layout/NameandTitleOrganizationalChart"/>
    <dgm:cxn modelId="{433D79A0-DB52-41E2-AD0A-2A6E793C2ADF}" type="presParOf" srcId="{ADC0FCA1-D332-4F15-B615-DB9EDAE50360}" destId="{98241C38-A999-45F0-ABF0-901E20618CCF}" srcOrd="4" destOrd="0" presId="urn:microsoft.com/office/officeart/2008/layout/NameandTitleOrganizationalChart"/>
    <dgm:cxn modelId="{6D74C1B7-20D5-4233-9933-1375BBB586B9}" type="presParOf" srcId="{ADC0FCA1-D332-4F15-B615-DB9EDAE50360}" destId="{6ECE0B18-55E9-4715-B196-D20CDCB88F7D}" srcOrd="5" destOrd="0" presId="urn:microsoft.com/office/officeart/2008/layout/NameandTitleOrganizationalChart"/>
    <dgm:cxn modelId="{71AFD380-B893-4B6E-AA5F-6756BBA6E8E0}" type="presParOf" srcId="{6ECE0B18-55E9-4715-B196-D20CDCB88F7D}" destId="{0A30687C-9E58-475F-90E6-C38819EC05A2}" srcOrd="0" destOrd="0" presId="urn:microsoft.com/office/officeart/2008/layout/NameandTitleOrganizationalChart"/>
    <dgm:cxn modelId="{2769C58B-4F81-4F74-94D5-E2DA648F32BD}" type="presParOf" srcId="{0A30687C-9E58-475F-90E6-C38819EC05A2}" destId="{00DB0020-0294-4F19-A1EF-B4CDA9D5A6B6}" srcOrd="0" destOrd="0" presId="urn:microsoft.com/office/officeart/2008/layout/NameandTitleOrganizationalChart"/>
    <dgm:cxn modelId="{D04D1279-A419-4FD3-8D98-2463A5D93F0F}" type="presParOf" srcId="{0A30687C-9E58-475F-90E6-C38819EC05A2}" destId="{A4072F70-5ADC-43E6-96F8-1D380AD15BA8}" srcOrd="1" destOrd="0" presId="urn:microsoft.com/office/officeart/2008/layout/NameandTitleOrganizationalChart"/>
    <dgm:cxn modelId="{685CB5D4-2EA4-4F75-B610-D8FBB6FAA19B}" type="presParOf" srcId="{0A30687C-9E58-475F-90E6-C38819EC05A2}" destId="{97E0C9B1-475C-46B0-B38C-70B432562F25}" srcOrd="2" destOrd="0" presId="urn:microsoft.com/office/officeart/2008/layout/NameandTitleOrganizationalChart"/>
    <dgm:cxn modelId="{A2740DFA-953F-4245-81B1-B892922775FD}" type="presParOf" srcId="{6ECE0B18-55E9-4715-B196-D20CDCB88F7D}" destId="{A3563F9B-DF2A-4F38-A973-E188D99D1FB5}" srcOrd="1" destOrd="0" presId="urn:microsoft.com/office/officeart/2008/layout/NameandTitleOrganizationalChart"/>
    <dgm:cxn modelId="{82EDCF2B-D89F-430D-86A9-183068B37E7F}" type="presParOf" srcId="{6ECE0B18-55E9-4715-B196-D20CDCB88F7D}" destId="{42FB12AB-16CB-4A45-8B8E-63C14DB5A440}" srcOrd="2" destOrd="0" presId="urn:microsoft.com/office/officeart/2008/layout/NameandTitleOrganizationalChart"/>
    <dgm:cxn modelId="{21A0D185-1C8E-4AAB-A22B-682CA791EFF0}" type="presParOf" srcId="{F6806786-5BF6-4FF6-BE50-ABF9EEB3DD89}" destId="{B7201A82-4719-4720-A32F-0A56DFEF6254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FD0C596-66FC-4667-A71B-46F00BE03D93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8E8BEB7A-FA39-4879-9D1D-E067F889253A}">
      <dgm:prSet phldrT="[Текст]"/>
      <dgm:spPr/>
      <dgm:t>
        <a:bodyPr/>
        <a:lstStyle/>
        <a:p>
          <a:r>
            <a:rPr lang="en-US" dirty="0" smtClean="0"/>
            <a:t>Automatic Tests / Continuous Integration</a:t>
          </a:r>
          <a:endParaRPr lang="ru-RU" dirty="0"/>
        </a:p>
      </dgm:t>
    </dgm:pt>
    <dgm:pt modelId="{0F09E3B1-2ACD-46E4-A25C-A1C23E932655}" type="parTrans" cxnId="{6224C23B-1D4D-43AC-B5DC-BD1CBC8A388B}">
      <dgm:prSet/>
      <dgm:spPr/>
      <dgm:t>
        <a:bodyPr/>
        <a:lstStyle/>
        <a:p>
          <a:endParaRPr lang="ru-RU"/>
        </a:p>
      </dgm:t>
    </dgm:pt>
    <dgm:pt modelId="{6CEFFAA4-788B-4FA1-B80E-66408260D1AC}" type="sibTrans" cxnId="{6224C23B-1D4D-43AC-B5DC-BD1CBC8A388B}">
      <dgm:prSet/>
      <dgm:spPr/>
      <dgm:t>
        <a:bodyPr/>
        <a:lstStyle/>
        <a:p>
          <a:endParaRPr lang="ru-RU"/>
        </a:p>
      </dgm:t>
    </dgm:pt>
    <dgm:pt modelId="{3EDD246A-C127-4773-8917-2A7A00CBAE57}">
      <dgm:prSet phldrT="[Текст]"/>
      <dgm:spPr/>
      <dgm:t>
        <a:bodyPr/>
        <a:lstStyle/>
        <a:p>
          <a:r>
            <a:rPr lang="uk-UA" dirty="0" smtClean="0"/>
            <a:t>Система замовлення результатів</a:t>
          </a:r>
          <a:endParaRPr lang="ru-RU" dirty="0"/>
        </a:p>
      </dgm:t>
    </dgm:pt>
    <dgm:pt modelId="{CD06FC9B-BD16-437F-BED5-F45E693BAAD4}" type="parTrans" cxnId="{E068EDDA-DD9B-498C-8928-3749F1ED2DC2}">
      <dgm:prSet/>
      <dgm:spPr/>
      <dgm:t>
        <a:bodyPr/>
        <a:lstStyle/>
        <a:p>
          <a:endParaRPr lang="ru-RU"/>
        </a:p>
      </dgm:t>
    </dgm:pt>
    <dgm:pt modelId="{A0AD544B-E2EE-440E-983F-B598BC7C185C}" type="sibTrans" cxnId="{E068EDDA-DD9B-498C-8928-3749F1ED2DC2}">
      <dgm:prSet/>
      <dgm:spPr/>
      <dgm:t>
        <a:bodyPr/>
        <a:lstStyle/>
        <a:p>
          <a:endParaRPr lang="ru-RU"/>
        </a:p>
      </dgm:t>
    </dgm:pt>
    <dgm:pt modelId="{0F99B285-6904-402F-A621-809425BFDE75}">
      <dgm:prSet phldrT="[Текст]"/>
      <dgm:spPr/>
      <dgm:t>
        <a:bodyPr/>
        <a:lstStyle/>
        <a:p>
          <a:r>
            <a:rPr lang="uk-UA" dirty="0" smtClean="0"/>
            <a:t>Аналіз даних за допомогою ШІ</a:t>
          </a:r>
          <a:endParaRPr lang="ru-RU" dirty="0"/>
        </a:p>
      </dgm:t>
    </dgm:pt>
    <dgm:pt modelId="{95D6F83C-27AA-4EBF-BE09-97D02441AA66}" type="parTrans" cxnId="{1B3F77B9-7542-4BDC-BC42-39307A32CA09}">
      <dgm:prSet/>
      <dgm:spPr/>
      <dgm:t>
        <a:bodyPr/>
        <a:lstStyle/>
        <a:p>
          <a:endParaRPr lang="ru-RU"/>
        </a:p>
      </dgm:t>
    </dgm:pt>
    <dgm:pt modelId="{3251931C-230E-4595-965E-6ECC302DE078}" type="sibTrans" cxnId="{1B3F77B9-7542-4BDC-BC42-39307A32CA09}">
      <dgm:prSet/>
      <dgm:spPr/>
      <dgm:t>
        <a:bodyPr/>
        <a:lstStyle/>
        <a:p>
          <a:endParaRPr lang="ru-RU"/>
        </a:p>
      </dgm:t>
    </dgm:pt>
    <dgm:pt modelId="{58764979-2E82-4772-A21F-FC274B32316E}">
      <dgm:prSet phldrT="[Текст]"/>
      <dgm:spPr/>
      <dgm:t>
        <a:bodyPr/>
        <a:lstStyle/>
        <a:p>
          <a:r>
            <a:rPr lang="uk-UA" dirty="0" smtClean="0"/>
            <a:t>Перейти до </a:t>
          </a:r>
          <a:r>
            <a:rPr lang="en-US" dirty="0" smtClean="0"/>
            <a:t>Angular 5 / </a:t>
          </a:r>
          <a:r>
            <a:rPr lang="uk-UA" dirty="0" smtClean="0"/>
            <a:t>покращення інтерфейсу</a:t>
          </a:r>
          <a:endParaRPr lang="ru-RU" dirty="0"/>
        </a:p>
      </dgm:t>
    </dgm:pt>
    <dgm:pt modelId="{E017EDF1-8D1C-4878-B42B-5AE263F2ED8A}" type="parTrans" cxnId="{72A0DFA3-CB98-4889-9685-6767D70B7723}">
      <dgm:prSet/>
      <dgm:spPr/>
      <dgm:t>
        <a:bodyPr/>
        <a:lstStyle/>
        <a:p>
          <a:endParaRPr lang="ru-RU"/>
        </a:p>
      </dgm:t>
    </dgm:pt>
    <dgm:pt modelId="{070F03A9-E4C8-40CC-82EC-897962CB776A}" type="sibTrans" cxnId="{72A0DFA3-CB98-4889-9685-6767D70B7723}">
      <dgm:prSet/>
      <dgm:spPr/>
      <dgm:t>
        <a:bodyPr/>
        <a:lstStyle/>
        <a:p>
          <a:endParaRPr lang="ru-RU"/>
        </a:p>
      </dgm:t>
    </dgm:pt>
    <dgm:pt modelId="{76694C29-BC92-441B-B0CE-E824435E8289}" type="pres">
      <dgm:prSet presAssocID="{7FD0C596-66FC-4667-A71B-46F00BE03D93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01EA9ED8-360D-4ECF-842B-51D951F2385C}" type="pres">
      <dgm:prSet presAssocID="{8E8BEB7A-FA39-4879-9D1D-E067F889253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4C7EC5F-90D6-4FFF-90B2-2BC4BA56D5B3}" type="pres">
      <dgm:prSet presAssocID="{6CEFFAA4-788B-4FA1-B80E-66408260D1AC}" presName="sibTrans" presStyleCnt="0"/>
      <dgm:spPr/>
    </dgm:pt>
    <dgm:pt modelId="{E59493CA-5DCB-4D85-9A0F-8F71E7811CF7}" type="pres">
      <dgm:prSet presAssocID="{3EDD246A-C127-4773-8917-2A7A00CBAE57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2AE3524-585D-4ED7-A035-63CF144711C9}" type="pres">
      <dgm:prSet presAssocID="{A0AD544B-E2EE-440E-983F-B598BC7C185C}" presName="sibTrans" presStyleCnt="0"/>
      <dgm:spPr/>
    </dgm:pt>
    <dgm:pt modelId="{085C1D7E-674F-43DB-9292-1A73DC9DC4AC}" type="pres">
      <dgm:prSet presAssocID="{0F99B285-6904-402F-A621-809425BFDE75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B6B671FA-75BC-47F4-8682-0BB118D2BD5A}" type="pres">
      <dgm:prSet presAssocID="{3251931C-230E-4595-965E-6ECC302DE078}" presName="sibTrans" presStyleCnt="0"/>
      <dgm:spPr/>
    </dgm:pt>
    <dgm:pt modelId="{81752B83-51DA-4FF8-BC4F-D43379507292}" type="pres">
      <dgm:prSet presAssocID="{58764979-2E82-4772-A21F-FC274B32316E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13A809A3-5B0D-4A77-ADBA-147AAC0B469C}" type="presOf" srcId="{8E8BEB7A-FA39-4879-9D1D-E067F889253A}" destId="{01EA9ED8-360D-4ECF-842B-51D951F2385C}" srcOrd="0" destOrd="0" presId="urn:microsoft.com/office/officeart/2005/8/layout/default"/>
    <dgm:cxn modelId="{1F64B3D4-0C9D-4215-B8DE-57AB6C27A469}" type="presOf" srcId="{3EDD246A-C127-4773-8917-2A7A00CBAE57}" destId="{E59493CA-5DCB-4D85-9A0F-8F71E7811CF7}" srcOrd="0" destOrd="0" presId="urn:microsoft.com/office/officeart/2005/8/layout/default"/>
    <dgm:cxn modelId="{61A214E7-D383-4253-B70F-F3F8B9F6A35F}" type="presOf" srcId="{0F99B285-6904-402F-A621-809425BFDE75}" destId="{085C1D7E-674F-43DB-9292-1A73DC9DC4AC}" srcOrd="0" destOrd="0" presId="urn:microsoft.com/office/officeart/2005/8/layout/default"/>
    <dgm:cxn modelId="{6224C23B-1D4D-43AC-B5DC-BD1CBC8A388B}" srcId="{7FD0C596-66FC-4667-A71B-46F00BE03D93}" destId="{8E8BEB7A-FA39-4879-9D1D-E067F889253A}" srcOrd="0" destOrd="0" parTransId="{0F09E3B1-2ACD-46E4-A25C-A1C23E932655}" sibTransId="{6CEFFAA4-788B-4FA1-B80E-66408260D1AC}"/>
    <dgm:cxn modelId="{F430B6AE-08CB-4E95-BA0E-7EB3D2C26192}" type="presOf" srcId="{58764979-2E82-4772-A21F-FC274B32316E}" destId="{81752B83-51DA-4FF8-BC4F-D43379507292}" srcOrd="0" destOrd="0" presId="urn:microsoft.com/office/officeart/2005/8/layout/default"/>
    <dgm:cxn modelId="{2743732D-47A3-45EF-BC83-98199AD98C21}" type="presOf" srcId="{7FD0C596-66FC-4667-A71B-46F00BE03D93}" destId="{76694C29-BC92-441B-B0CE-E824435E8289}" srcOrd="0" destOrd="0" presId="urn:microsoft.com/office/officeart/2005/8/layout/default"/>
    <dgm:cxn modelId="{72A0DFA3-CB98-4889-9685-6767D70B7723}" srcId="{7FD0C596-66FC-4667-A71B-46F00BE03D93}" destId="{58764979-2E82-4772-A21F-FC274B32316E}" srcOrd="3" destOrd="0" parTransId="{E017EDF1-8D1C-4878-B42B-5AE263F2ED8A}" sibTransId="{070F03A9-E4C8-40CC-82EC-897962CB776A}"/>
    <dgm:cxn modelId="{E068EDDA-DD9B-498C-8928-3749F1ED2DC2}" srcId="{7FD0C596-66FC-4667-A71B-46F00BE03D93}" destId="{3EDD246A-C127-4773-8917-2A7A00CBAE57}" srcOrd="1" destOrd="0" parTransId="{CD06FC9B-BD16-437F-BED5-F45E693BAAD4}" sibTransId="{A0AD544B-E2EE-440E-983F-B598BC7C185C}"/>
    <dgm:cxn modelId="{1B3F77B9-7542-4BDC-BC42-39307A32CA09}" srcId="{7FD0C596-66FC-4667-A71B-46F00BE03D93}" destId="{0F99B285-6904-402F-A621-809425BFDE75}" srcOrd="2" destOrd="0" parTransId="{95D6F83C-27AA-4EBF-BE09-97D02441AA66}" sibTransId="{3251931C-230E-4595-965E-6ECC302DE078}"/>
    <dgm:cxn modelId="{A4F3BD6B-34C6-46F2-A55F-8329FB20C9D6}" type="presParOf" srcId="{76694C29-BC92-441B-B0CE-E824435E8289}" destId="{01EA9ED8-360D-4ECF-842B-51D951F2385C}" srcOrd="0" destOrd="0" presId="urn:microsoft.com/office/officeart/2005/8/layout/default"/>
    <dgm:cxn modelId="{B438C04C-F821-4049-A137-0EA13D7432F6}" type="presParOf" srcId="{76694C29-BC92-441B-B0CE-E824435E8289}" destId="{04C7EC5F-90D6-4FFF-90B2-2BC4BA56D5B3}" srcOrd="1" destOrd="0" presId="urn:microsoft.com/office/officeart/2005/8/layout/default"/>
    <dgm:cxn modelId="{6870A71E-E0CF-45F7-8BAF-35FE77FBA70F}" type="presParOf" srcId="{76694C29-BC92-441B-B0CE-E824435E8289}" destId="{E59493CA-5DCB-4D85-9A0F-8F71E7811CF7}" srcOrd="2" destOrd="0" presId="urn:microsoft.com/office/officeart/2005/8/layout/default"/>
    <dgm:cxn modelId="{0F45BEB9-037D-4A3C-BB0C-1553B8605A70}" type="presParOf" srcId="{76694C29-BC92-441B-B0CE-E824435E8289}" destId="{F2AE3524-585D-4ED7-A035-63CF144711C9}" srcOrd="3" destOrd="0" presId="urn:microsoft.com/office/officeart/2005/8/layout/default"/>
    <dgm:cxn modelId="{9A37ACD0-4F3C-4F63-818B-FF2134575859}" type="presParOf" srcId="{76694C29-BC92-441B-B0CE-E824435E8289}" destId="{085C1D7E-674F-43DB-9292-1A73DC9DC4AC}" srcOrd="4" destOrd="0" presId="urn:microsoft.com/office/officeart/2005/8/layout/default"/>
    <dgm:cxn modelId="{B4CBEE7C-83CB-423A-B0E0-A706A906FA26}" type="presParOf" srcId="{76694C29-BC92-441B-B0CE-E824435E8289}" destId="{B6B671FA-75BC-47F4-8682-0BB118D2BD5A}" srcOrd="5" destOrd="0" presId="urn:microsoft.com/office/officeart/2005/8/layout/default"/>
    <dgm:cxn modelId="{80C52ADE-D31F-4EA5-8020-FE353E215E46}" type="presParOf" srcId="{76694C29-BC92-441B-B0CE-E824435E8289}" destId="{81752B83-51DA-4FF8-BC4F-D43379507292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3B78E8-3B6D-4A34-AA8B-4232B406D162}">
      <dsp:nvSpPr>
        <dsp:cNvPr id="0" name=""/>
        <dsp:cNvSpPr/>
      </dsp:nvSpPr>
      <dsp:spPr>
        <a:xfrm>
          <a:off x="3279" y="505445"/>
          <a:ext cx="2815277" cy="86400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/>
            <a:t>І етап</a:t>
          </a:r>
          <a:endParaRPr lang="ru-RU" sz="2000" kern="1200" dirty="0"/>
        </a:p>
      </dsp:txBody>
      <dsp:txXfrm>
        <a:off x="3279" y="505445"/>
        <a:ext cx="2815277" cy="576000"/>
      </dsp:txXfrm>
    </dsp:sp>
    <dsp:sp modelId="{88B4844E-2CAD-4E88-B07A-4E858F7EF1C6}">
      <dsp:nvSpPr>
        <dsp:cNvPr id="0" name=""/>
        <dsp:cNvSpPr/>
      </dsp:nvSpPr>
      <dsp:spPr>
        <a:xfrm>
          <a:off x="579902" y="1081445"/>
          <a:ext cx="2815277" cy="4173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2000" kern="1200" dirty="0" smtClean="0"/>
            <a:t>побудувати розподіл ймовірностей для кожної пари багатовимірних об’єктів, таким чином, що схожі об’єкти мають високу вірогідність бути згрупованими, а несхожі – малу</a:t>
          </a:r>
          <a:endParaRPr lang="ru-RU" sz="2000" kern="1200" dirty="0"/>
        </a:p>
      </dsp:txBody>
      <dsp:txXfrm>
        <a:off x="662359" y="1163902"/>
        <a:ext cx="2650363" cy="4008836"/>
      </dsp:txXfrm>
    </dsp:sp>
    <dsp:sp modelId="{39FDE0F8-92A6-4F86-BFFE-406561E30C19}">
      <dsp:nvSpPr>
        <dsp:cNvPr id="0" name=""/>
        <dsp:cNvSpPr/>
      </dsp:nvSpPr>
      <dsp:spPr>
        <a:xfrm>
          <a:off x="3245342" y="442983"/>
          <a:ext cx="904786" cy="700922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600" kern="1200"/>
        </a:p>
      </dsp:txBody>
      <dsp:txXfrm>
        <a:off x="3245342" y="583167"/>
        <a:ext cx="694509" cy="420554"/>
      </dsp:txXfrm>
    </dsp:sp>
    <dsp:sp modelId="{DD3B69B9-184C-45C6-BF29-7D4BB0AE6DDC}">
      <dsp:nvSpPr>
        <dsp:cNvPr id="0" name=""/>
        <dsp:cNvSpPr/>
      </dsp:nvSpPr>
      <dsp:spPr>
        <a:xfrm>
          <a:off x="4525700" y="505445"/>
          <a:ext cx="2815277" cy="864000"/>
        </a:xfrm>
        <a:prstGeom prst="roundRect">
          <a:avLst>
            <a:gd name="adj" fmla="val 10000"/>
          </a:avLst>
        </a:prstGeom>
        <a:solidFill>
          <a:schemeClr val="accent5">
            <a:hueOff val="-9933876"/>
            <a:satOff val="39811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76200" numCol="1" spcCol="1270" anchor="t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/>
            <a:t>ІІ етап</a:t>
          </a:r>
          <a:endParaRPr lang="ru-RU" sz="2000" kern="1200" dirty="0"/>
        </a:p>
      </dsp:txBody>
      <dsp:txXfrm>
        <a:off x="4525700" y="505445"/>
        <a:ext cx="2815277" cy="576000"/>
      </dsp:txXfrm>
    </dsp:sp>
    <dsp:sp modelId="{4E754073-498C-49FD-9D27-D268B24A99AD}">
      <dsp:nvSpPr>
        <dsp:cNvPr id="0" name=""/>
        <dsp:cNvSpPr/>
      </dsp:nvSpPr>
      <dsp:spPr>
        <a:xfrm>
          <a:off x="5102323" y="1081445"/>
          <a:ext cx="2815277" cy="417375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uk-UA" sz="2000" kern="1200" dirty="0" smtClean="0"/>
            <a:t>будують подібний розподіл ймовірностей на відповідній низько вимірній мапі, а між самими розподілами мінімізується Відстань Кульбака — </a:t>
          </a:r>
          <a:r>
            <a:rPr lang="uk-UA" sz="2000" kern="1200" dirty="0" err="1" smtClean="0"/>
            <a:t>Лейблера</a:t>
          </a:r>
          <a:r>
            <a:rPr lang="uk-UA" sz="2000" kern="1200" dirty="0" smtClean="0"/>
            <a:t>, враховуючи місцезнаходження точок.</a:t>
          </a:r>
          <a:endParaRPr lang="ru-RU" sz="2000" kern="1200" dirty="0"/>
        </a:p>
      </dsp:txBody>
      <dsp:txXfrm>
        <a:off x="5184780" y="1163902"/>
        <a:ext cx="2650363" cy="40088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241C38-A999-45F0-ABF0-901E20618CCF}">
      <dsp:nvSpPr>
        <dsp:cNvPr id="0" name=""/>
        <dsp:cNvSpPr/>
      </dsp:nvSpPr>
      <dsp:spPr>
        <a:xfrm>
          <a:off x="4025044" y="2417543"/>
          <a:ext cx="2688843" cy="6266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73552"/>
              </a:lnTo>
              <a:lnTo>
                <a:pt x="2688843" y="373552"/>
              </a:lnTo>
              <a:lnTo>
                <a:pt x="2688843" y="6266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CB0C4D-A6F7-435E-895D-9C5545549C2C}">
      <dsp:nvSpPr>
        <dsp:cNvPr id="0" name=""/>
        <dsp:cNvSpPr/>
      </dsp:nvSpPr>
      <dsp:spPr>
        <a:xfrm>
          <a:off x="3903691" y="2417543"/>
          <a:ext cx="121352" cy="626603"/>
        </a:xfrm>
        <a:custGeom>
          <a:avLst/>
          <a:gdLst/>
          <a:ahLst/>
          <a:cxnLst/>
          <a:rect l="0" t="0" r="0" b="0"/>
          <a:pathLst>
            <a:path>
              <a:moveTo>
                <a:pt x="121352" y="0"/>
              </a:moveTo>
              <a:lnTo>
                <a:pt x="121352" y="373552"/>
              </a:lnTo>
              <a:lnTo>
                <a:pt x="0" y="373552"/>
              </a:lnTo>
              <a:lnTo>
                <a:pt x="0" y="6266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8F6D7C-1932-4685-B306-E072E83AC95E}">
      <dsp:nvSpPr>
        <dsp:cNvPr id="0" name=""/>
        <dsp:cNvSpPr/>
      </dsp:nvSpPr>
      <dsp:spPr>
        <a:xfrm>
          <a:off x="1126737" y="2417543"/>
          <a:ext cx="2898306" cy="626603"/>
        </a:xfrm>
        <a:custGeom>
          <a:avLst/>
          <a:gdLst/>
          <a:ahLst/>
          <a:cxnLst/>
          <a:rect l="0" t="0" r="0" b="0"/>
          <a:pathLst>
            <a:path>
              <a:moveTo>
                <a:pt x="2898306" y="0"/>
              </a:moveTo>
              <a:lnTo>
                <a:pt x="2898306" y="373552"/>
              </a:lnTo>
              <a:lnTo>
                <a:pt x="0" y="373552"/>
              </a:lnTo>
              <a:lnTo>
                <a:pt x="0" y="62660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76B248-A203-44BB-9531-0BE57D17BFFB}">
      <dsp:nvSpPr>
        <dsp:cNvPr id="0" name=""/>
        <dsp:cNvSpPr/>
      </dsp:nvSpPr>
      <dsp:spPr>
        <a:xfrm>
          <a:off x="2977728" y="1333036"/>
          <a:ext cx="2094630" cy="108450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53036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100" kern="1200" dirty="0" smtClean="0"/>
            <a:t>Прокляття </a:t>
          </a:r>
          <a:r>
            <a:rPr lang="uk-UA" sz="2100" kern="1200" dirty="0" err="1" smtClean="0"/>
            <a:t>багатовимірності</a:t>
          </a:r>
          <a:endParaRPr lang="ru-RU" sz="2100" kern="1200" dirty="0"/>
        </a:p>
      </dsp:txBody>
      <dsp:txXfrm>
        <a:off x="2977728" y="1333036"/>
        <a:ext cx="2094630" cy="1084506"/>
      </dsp:txXfrm>
    </dsp:sp>
    <dsp:sp modelId="{C73E73EA-B403-421C-BBB9-7E074BC660EB}">
      <dsp:nvSpPr>
        <dsp:cNvPr id="0" name=""/>
        <dsp:cNvSpPr/>
      </dsp:nvSpPr>
      <dsp:spPr>
        <a:xfrm rot="4312846">
          <a:off x="6034606" y="1219800"/>
          <a:ext cx="337671" cy="3615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5880" tIns="13970" rIns="55880" bIns="13970" numCol="1" spcCol="1270" anchor="ctr" anchorCtr="0">
          <a:noAutofit/>
        </a:bodyPr>
        <a:lstStyle/>
        <a:p>
          <a:pPr lvl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200" kern="1200" dirty="0"/>
        </a:p>
      </dsp:txBody>
      <dsp:txXfrm>
        <a:off x="6034606" y="1219800"/>
        <a:ext cx="337671" cy="361502"/>
      </dsp:txXfrm>
    </dsp:sp>
    <dsp:sp modelId="{91D637A8-4036-4CD2-A607-DA82FB84DE8B}">
      <dsp:nvSpPr>
        <dsp:cNvPr id="0" name=""/>
        <dsp:cNvSpPr/>
      </dsp:nvSpPr>
      <dsp:spPr>
        <a:xfrm>
          <a:off x="79422" y="3044147"/>
          <a:ext cx="2094630" cy="108450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53036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100" kern="1200" dirty="0" smtClean="0"/>
            <a:t>Комбінаторний вибух</a:t>
          </a:r>
          <a:endParaRPr lang="ru-RU" sz="2100" kern="1200" dirty="0"/>
        </a:p>
      </dsp:txBody>
      <dsp:txXfrm>
        <a:off x="79422" y="3044147"/>
        <a:ext cx="2094630" cy="1084506"/>
      </dsp:txXfrm>
    </dsp:sp>
    <dsp:sp modelId="{55A59EBA-E394-4746-8A2C-43ADE710C9FC}">
      <dsp:nvSpPr>
        <dsp:cNvPr id="0" name=""/>
        <dsp:cNvSpPr/>
      </dsp:nvSpPr>
      <dsp:spPr>
        <a:xfrm>
          <a:off x="498348" y="3887652"/>
          <a:ext cx="1885167" cy="3615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3335" rIns="53340" bIns="13335" numCol="1" spcCol="1270" anchor="ctr" anchorCtr="0">
          <a:noAutofit/>
        </a:bodyPr>
        <a:lstStyle/>
        <a:p>
          <a:pPr lvl="0" algn="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100" kern="1200" dirty="0" smtClean="0"/>
            <a:t>Комбінаторика</a:t>
          </a:r>
          <a:endParaRPr lang="ru-RU" sz="2100" kern="1200" dirty="0"/>
        </a:p>
      </dsp:txBody>
      <dsp:txXfrm>
        <a:off x="498348" y="3887652"/>
        <a:ext cx="1885167" cy="361502"/>
      </dsp:txXfrm>
    </dsp:sp>
    <dsp:sp modelId="{9D34D6DA-F55B-4099-8E12-84926D0219AE}">
      <dsp:nvSpPr>
        <dsp:cNvPr id="0" name=""/>
        <dsp:cNvSpPr/>
      </dsp:nvSpPr>
      <dsp:spPr>
        <a:xfrm>
          <a:off x="2889618" y="3044147"/>
          <a:ext cx="2028146" cy="11533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53036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100" kern="1200" dirty="0" smtClean="0"/>
            <a:t>Збільшення відстані між точками</a:t>
          </a:r>
          <a:endParaRPr lang="ru-RU" sz="2100" kern="1200" dirty="0"/>
        </a:p>
      </dsp:txBody>
      <dsp:txXfrm>
        <a:off x="2889618" y="3044147"/>
        <a:ext cx="2028146" cy="1153372"/>
      </dsp:txXfrm>
    </dsp:sp>
    <dsp:sp modelId="{58312FD8-1554-4D91-B045-241459643385}">
      <dsp:nvSpPr>
        <dsp:cNvPr id="0" name=""/>
        <dsp:cNvSpPr/>
      </dsp:nvSpPr>
      <dsp:spPr>
        <a:xfrm>
          <a:off x="3240351" y="4104455"/>
          <a:ext cx="1885167" cy="3615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12700" rIns="50800" bIns="12700" numCol="1" spcCol="1270" anchor="ctr" anchorCtr="0">
          <a:noAutofit/>
        </a:bodyPr>
        <a:lstStyle/>
        <a:p>
          <a:pPr lvl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000" kern="1200" dirty="0" smtClean="0"/>
            <a:t>Функції відстані</a:t>
          </a:r>
          <a:endParaRPr lang="ru-RU" sz="2000" kern="1200" dirty="0"/>
        </a:p>
      </dsp:txBody>
      <dsp:txXfrm>
        <a:off x="3240351" y="4104455"/>
        <a:ext cx="1885167" cy="361502"/>
      </dsp:txXfrm>
    </dsp:sp>
    <dsp:sp modelId="{00DB0020-0294-4F19-A1EF-B4CDA9D5A6B6}">
      <dsp:nvSpPr>
        <dsp:cNvPr id="0" name=""/>
        <dsp:cNvSpPr/>
      </dsp:nvSpPr>
      <dsp:spPr>
        <a:xfrm>
          <a:off x="5666572" y="3044147"/>
          <a:ext cx="2094630" cy="108450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53036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100" kern="1200" dirty="0" smtClean="0"/>
            <a:t>Багато інших</a:t>
          </a:r>
          <a:endParaRPr lang="ru-RU" sz="2100" kern="1200" dirty="0"/>
        </a:p>
      </dsp:txBody>
      <dsp:txXfrm>
        <a:off x="5666572" y="3044147"/>
        <a:ext cx="2094630" cy="1084506"/>
      </dsp:txXfrm>
    </dsp:sp>
    <dsp:sp modelId="{A4072F70-5ADC-43E6-96F8-1D380AD15BA8}">
      <dsp:nvSpPr>
        <dsp:cNvPr id="0" name=""/>
        <dsp:cNvSpPr/>
      </dsp:nvSpPr>
      <dsp:spPr>
        <a:xfrm>
          <a:off x="6085498" y="3887652"/>
          <a:ext cx="1885167" cy="36150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8420" tIns="14605" rIns="58420" bIns="14605" numCol="1" spcCol="1270" anchor="ctr" anchorCtr="0">
          <a:noAutofit/>
        </a:bodyPr>
        <a:lstStyle/>
        <a:p>
          <a:pPr lvl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300" kern="1200"/>
        </a:p>
      </dsp:txBody>
      <dsp:txXfrm>
        <a:off x="6085498" y="3887652"/>
        <a:ext cx="1885167" cy="3615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EA9ED8-360D-4ECF-842B-51D951F2385C}">
      <dsp:nvSpPr>
        <dsp:cNvPr id="0" name=""/>
        <dsp:cNvSpPr/>
      </dsp:nvSpPr>
      <dsp:spPr>
        <a:xfrm>
          <a:off x="791" y="946880"/>
          <a:ext cx="3085303" cy="18511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Automatic Tests / Continuous Integration</a:t>
          </a:r>
          <a:endParaRPr lang="ru-RU" sz="2900" kern="1200" dirty="0"/>
        </a:p>
      </dsp:txBody>
      <dsp:txXfrm>
        <a:off x="791" y="946880"/>
        <a:ext cx="3085303" cy="1851182"/>
      </dsp:txXfrm>
    </dsp:sp>
    <dsp:sp modelId="{E59493CA-5DCB-4D85-9A0F-8F71E7811CF7}">
      <dsp:nvSpPr>
        <dsp:cNvPr id="0" name=""/>
        <dsp:cNvSpPr/>
      </dsp:nvSpPr>
      <dsp:spPr>
        <a:xfrm>
          <a:off x="3394625" y="946880"/>
          <a:ext cx="3085303" cy="18511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900" kern="1200" dirty="0" smtClean="0"/>
            <a:t>Система замовлення результатів</a:t>
          </a:r>
          <a:endParaRPr lang="ru-RU" sz="2900" kern="1200" dirty="0"/>
        </a:p>
      </dsp:txBody>
      <dsp:txXfrm>
        <a:off x="3394625" y="946880"/>
        <a:ext cx="3085303" cy="1851182"/>
      </dsp:txXfrm>
    </dsp:sp>
    <dsp:sp modelId="{085C1D7E-674F-43DB-9292-1A73DC9DC4AC}">
      <dsp:nvSpPr>
        <dsp:cNvPr id="0" name=""/>
        <dsp:cNvSpPr/>
      </dsp:nvSpPr>
      <dsp:spPr>
        <a:xfrm>
          <a:off x="791" y="3106593"/>
          <a:ext cx="3085303" cy="18511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900" kern="1200" dirty="0" smtClean="0"/>
            <a:t>Аналіз даних за допомогою ШІ</a:t>
          </a:r>
          <a:endParaRPr lang="ru-RU" sz="2900" kern="1200" dirty="0"/>
        </a:p>
      </dsp:txBody>
      <dsp:txXfrm>
        <a:off x="791" y="3106593"/>
        <a:ext cx="3085303" cy="1851182"/>
      </dsp:txXfrm>
    </dsp:sp>
    <dsp:sp modelId="{81752B83-51DA-4FF8-BC4F-D43379507292}">
      <dsp:nvSpPr>
        <dsp:cNvPr id="0" name=""/>
        <dsp:cNvSpPr/>
      </dsp:nvSpPr>
      <dsp:spPr>
        <a:xfrm>
          <a:off x="3394625" y="3106593"/>
          <a:ext cx="3085303" cy="185118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uk-UA" sz="2900" kern="1200" dirty="0" smtClean="0"/>
            <a:t>Перейти до </a:t>
          </a:r>
          <a:r>
            <a:rPr lang="en-US" sz="2900" kern="1200" dirty="0" smtClean="0"/>
            <a:t>Angular 5 / </a:t>
          </a:r>
          <a:r>
            <a:rPr lang="uk-UA" sz="2900" kern="1200" dirty="0" smtClean="0"/>
            <a:t>покращення інтерфейсу</a:t>
          </a:r>
          <a:endParaRPr lang="ru-RU" sz="2900" kern="1200" dirty="0"/>
        </a:p>
      </dsp:txBody>
      <dsp:txXfrm>
        <a:off x="3394625" y="3106593"/>
        <a:ext cx="3085303" cy="18511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E96E8A-4146-4503-AED0-3B53BAEF7F92}" type="datetimeFigureOut">
              <a:rPr lang="ru-RU" smtClean="0"/>
              <a:t>23.05.2018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7BCDDA-72E4-42A5-928B-01787C0924B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76543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Добрий день, мене звати Антон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Мишенін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Сьогодні я представляю свою дипломну роботу на ступінь бакалавра на тему «Реалізація веб-застосунку для візуалізації багатовимірних даних з застосуванням алгоритму t-SNE». 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07208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 smtClean="0"/>
              <a:t>Також алгоритм </a:t>
            </a:r>
            <a:r>
              <a:rPr lang="en-US" dirty="0" smtClean="0"/>
              <a:t>t-SNE </a:t>
            </a:r>
            <a:r>
              <a:rPr lang="uk-UA" dirty="0" smtClean="0"/>
              <a:t>знайшов своє застосування в різних системах штучного інтелекту. Це</a:t>
            </a:r>
            <a:r>
              <a:rPr lang="uk-UA" baseline="0" dirty="0" smtClean="0"/>
              <a:t> пов’язано з великою кількістю проблем під час роботи системи штучного інтелекту з багатовимірними даними: від збільшення навантаження на ресурси комп’ютера, зокрема пам’ять та процесор, до звичайних збоїв в роботі алгоритмів, що пристосовані до </a:t>
            </a:r>
            <a:r>
              <a:rPr lang="uk-UA" baseline="0" dirty="0" err="1" smtClean="0"/>
              <a:t>дво</a:t>
            </a:r>
            <a:r>
              <a:rPr lang="uk-UA" baseline="0" dirty="0" smtClean="0"/>
              <a:t>- чи тривимірних просторів. Цей комплекс проблем називають прокляттям </a:t>
            </a:r>
            <a:r>
              <a:rPr lang="uk-UA" baseline="0" dirty="0" err="1" smtClean="0"/>
              <a:t>багатовимірності</a:t>
            </a:r>
            <a:r>
              <a:rPr lang="uk-UA" baseline="0" dirty="0" smtClean="0"/>
              <a:t>, або англійською с</a:t>
            </a:r>
            <a:r>
              <a:rPr lang="en-US" baseline="0" dirty="0" err="1" smtClean="0"/>
              <a:t>urse</a:t>
            </a:r>
            <a:r>
              <a:rPr lang="en-US" baseline="0" dirty="0" smtClean="0"/>
              <a:t> of dimensionality</a:t>
            </a:r>
            <a:r>
              <a:rPr lang="uk-UA" baseline="0" dirty="0" smtClean="0"/>
              <a:t>.</a:t>
            </a:r>
          </a:p>
          <a:p>
            <a:endParaRPr lang="uk-UA" baseline="0" dirty="0" smtClean="0"/>
          </a:p>
          <a:p>
            <a:r>
              <a:rPr lang="uk-UA" baseline="0" dirty="0" smtClean="0"/>
              <a:t>В кожній галузі обробки та аналізу даних, ця проблема представлена своїм явищем.</a:t>
            </a:r>
          </a:p>
          <a:p>
            <a:endParaRPr lang="uk-UA" baseline="0" dirty="0" smtClean="0"/>
          </a:p>
          <a:p>
            <a:r>
              <a:rPr lang="uk-UA" baseline="0" dirty="0" smtClean="0"/>
              <a:t>В алгоритмах побудованих з використанням принципів комбінаторики, відбувається те, що називають комбінаторним вибухом. Зі зростанням кількості вимірів, зростає часова складність алгоритму, оскільки кількість комбінацій даних зростає </a:t>
            </a:r>
            <a:r>
              <a:rPr lang="uk-UA" baseline="0" dirty="0" err="1" smtClean="0"/>
              <a:t>екпоненційно</a:t>
            </a:r>
            <a:r>
              <a:rPr lang="uk-UA" baseline="0" dirty="0" smtClean="0"/>
              <a:t>.</a:t>
            </a:r>
          </a:p>
          <a:p>
            <a:endParaRPr lang="uk-UA" baseline="0" dirty="0" smtClean="0"/>
          </a:p>
          <a:p>
            <a:r>
              <a:rPr lang="uk-UA" baseline="0" dirty="0" smtClean="0"/>
              <a:t>При обчисленні евклідової відстані між точками, можна помітити, що при збільшенні розмірності простору, збільшується відстань між точками, що може призвести до її виходу з допустимих числових меж.</a:t>
            </a:r>
          </a:p>
          <a:p>
            <a:endParaRPr lang="uk-UA" baseline="0" dirty="0" smtClean="0"/>
          </a:p>
          <a:p>
            <a:r>
              <a:rPr lang="uk-UA" baseline="0" dirty="0" smtClean="0"/>
              <a:t>Про всі вияви прокляття </a:t>
            </a:r>
            <a:r>
              <a:rPr lang="uk-UA" baseline="0" dirty="0" err="1" smtClean="0"/>
              <a:t>багатовимірності</a:t>
            </a:r>
            <a:r>
              <a:rPr lang="uk-UA" baseline="0" dirty="0" smtClean="0"/>
              <a:t> можна говорити безкінечно, але як я говорив раніше, всі вони мають загальну особливість, всі вони пов’язані зі збільшенням навантаження на ресурси комп’ютера, зокрема пам’ять та процесор, звісно, через збільшення кількості даних, а також звичайними </a:t>
            </a:r>
            <a:r>
              <a:rPr lang="uk-UA" baseline="0" dirty="0" err="1" smtClean="0"/>
              <a:t>збоями</a:t>
            </a:r>
            <a:r>
              <a:rPr lang="uk-UA" baseline="0" dirty="0" smtClean="0"/>
              <a:t> в роботі алгоритмів, що пристосовані до </a:t>
            </a:r>
            <a:r>
              <a:rPr lang="uk-UA" baseline="0" dirty="0" err="1" smtClean="0"/>
              <a:t>дво</a:t>
            </a:r>
            <a:r>
              <a:rPr lang="uk-UA" baseline="0" dirty="0" smtClean="0"/>
              <a:t>- чи тривимірних просторів.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4349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 smtClean="0"/>
              <a:t>Оскільки алгоритм </a:t>
            </a:r>
            <a:r>
              <a:rPr lang="en-US" dirty="0" smtClean="0"/>
              <a:t>t-SNE </a:t>
            </a:r>
            <a:r>
              <a:rPr lang="uk-UA" dirty="0" smtClean="0"/>
              <a:t>призначений для обробки даних, настав час поговорити про ту множину даних, розмірність якої ми будемо зменшувати. Як таку,</a:t>
            </a:r>
            <a:r>
              <a:rPr lang="uk-UA" baseline="0" dirty="0" smtClean="0"/>
              <a:t> ми обрали відомості про погоду для певної місцевості у заданий період. До ознак цієї множини відносяться наступне: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uk-UA" dirty="0" smtClean="0"/>
              <a:t>температура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uk-UA" dirty="0" smtClean="0"/>
              <a:t>швидкість вітру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uk-UA" dirty="0" smtClean="0"/>
              <a:t>напрям вітру у градусах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uk-UA" dirty="0" smtClean="0"/>
              <a:t>вологість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uk-UA" dirty="0" smtClean="0"/>
              <a:t>видимість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uk-UA" dirty="0" smtClean="0"/>
              <a:t>тиск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uk-UA" dirty="0" smtClean="0"/>
              <a:t>хмарність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uk-UA" dirty="0" smtClean="0"/>
              <a:t>Разом з часом</a:t>
            </a:r>
            <a:r>
              <a:rPr lang="uk-UA" baseline="0" dirty="0" smtClean="0"/>
              <a:t> окремого спостереження, отримуємо набір 8-вимірних даних.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uk-UA" baseline="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uk-UA" baseline="0" dirty="0" smtClean="0"/>
              <a:t>Ми отримаємо ці дані з так званого історичного </a:t>
            </a:r>
            <a:r>
              <a:rPr lang="en-US" baseline="0" dirty="0" smtClean="0"/>
              <a:t>API</a:t>
            </a:r>
            <a:r>
              <a:rPr lang="uk-UA" baseline="0" dirty="0" smtClean="0"/>
              <a:t>, наданий компанією </a:t>
            </a:r>
            <a:r>
              <a:rPr lang="en-US" baseline="0" dirty="0" smtClean="0"/>
              <a:t>World Weather API </a:t>
            </a:r>
            <a:r>
              <a:rPr lang="uk-UA" baseline="0" dirty="0" smtClean="0"/>
              <a:t>в режимі пробної версії. Це дозволяє нам безкоштовно робити запити до сервісу і отримувати відомості, однак пробна версія має декілька обмежень, в основному пов’язаних з кількістю запитів на добу.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36358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Зрозумівши</a:t>
            </a: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які дані ми оброблюємо, ми можемо продовжити ознайомлення з програмою, яку я назвав «Кліматичний аналізатор». На слайді перед вами скріншот програмного інтерфейсу. Він складається з трьох елементів: полів вводу дат, мапи, на якій можна вибрати місцевість, і кнопки пуск, що починає обчислення.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uk-UA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Користувач обирає місце</a:t>
            </a:r>
            <a:r>
              <a:rPr lang="uk-UA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на </a:t>
            </a:r>
            <a:r>
              <a:rPr lang="uk-UA" sz="1200" kern="1200" baseline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гугл</a:t>
            </a:r>
            <a:r>
              <a:rPr lang="uk-UA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-мапі, при необхідності, змінюючи масштаб мапи та / або переміщуючи її. Потім за допомогою полів вводу дат, він обирає періоди, що його цікавлять і користувач натискає кнопку «Пуск».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pPr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5209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Після запуску обчислень, користувач переходить на іншу сторінку з їх графічним відображенням. В нашому випадку, ми бачимо результати обчислень з 26 березня по 28 березня 2017 і 2018 року відповідно з Берліна. Обидві картинки схожі, це значить, що зміни клімату для цього періоду в Берліні не значні.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pPr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3130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Розглянемо архутектуру програми. Як </a:t>
            </a: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і кожен клієнт-серверний застосунок, Кліматичний аналізатор складається з двох частин – бекенд і фронтенд. Фронтенд написано за допомогою бібліотек </a:t>
            </a:r>
            <a:r>
              <a:rPr lang="en-GB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React/</a:t>
            </a:r>
            <a:r>
              <a:rPr lang="en-GB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Redux</a:t>
            </a:r>
            <a:r>
              <a:rPr lang="en-GB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т</a:t>
            </a: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а інших з цієї екосистеми. В якості хостінга, я використовую</a:t>
            </a:r>
            <a:r>
              <a:rPr lang="en-GB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AWS S3 Bucket </a:t>
            </a: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 відповідними налаштуваннями.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Бекенд представляє собою сукупність трьох </a:t>
            </a:r>
            <a:r>
              <a:rPr lang="en-GB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AWS Lambda </a:t>
            </a: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функцій, котрі викликають запити до відповідної </a:t>
            </a:r>
            <a:r>
              <a:rPr lang="en-GB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API</a:t>
            </a: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адреси. Таким чином, особливістю цієї архутектури є її безсерверність, що дозволяє не дбати про налаштування серверу з однієї сторони, і робить всю конструкцію безкоштовною з іншої. На жаль, подібна архутектура має свої обмеження: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через сладність обчислень, кожен з періодів не може перевищувати 14 днів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через те, що я використовую безкоштовну версію </a:t>
            </a:r>
            <a:r>
              <a:rPr lang="en-GB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World Weather API</a:t>
            </a: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в день дозволено не більше 500, при цьому кожен період рахують к окремий запит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через помилки в роботі </a:t>
            </a:r>
            <a:r>
              <a:rPr lang="en-GB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World Weather API, </a:t>
            </a:r>
            <a:r>
              <a:rPr lang="uk-UA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перший запит в день повертає помилку</a:t>
            </a:r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>
                <a:solidFill>
                  <a:prstClr val="black"/>
                </a:solidFill>
              </a:rPr>
              <a:pPr/>
              <a:t>14</a:t>
            </a:fld>
            <a:endParaRPr lang="ru-RU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396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Але кожний недолік,</a:t>
            </a:r>
            <a:r>
              <a:rPr lang="uk-UA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ще можна назвати напрямком розвитку, як такі ми виділили</a:t>
            </a:r>
            <a:r>
              <a:rPr lang="uk-UA" dirty="0" smtClean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uk-UA" dirty="0" smtClean="0"/>
              <a:t>впровадження автоматичних тестів та системи </a:t>
            </a:r>
            <a:r>
              <a:rPr lang="en-US" dirty="0" smtClean="0"/>
              <a:t>continuous integration</a:t>
            </a:r>
            <a:r>
              <a:rPr lang="uk-UA" dirty="0" smtClean="0"/>
              <a:t>, що допоможе</a:t>
            </a:r>
            <a:r>
              <a:rPr lang="uk-UA" baseline="0" dirty="0" smtClean="0"/>
              <a:t> в подальшій розробці, коли проект буде рости. Для написання тестів буде використано фреймворк </a:t>
            </a:r>
            <a:r>
              <a:rPr lang="en-US" baseline="0" dirty="0" smtClean="0"/>
              <a:t>Cucumber.js </a:t>
            </a:r>
            <a:r>
              <a:rPr lang="uk-UA" baseline="0" dirty="0" smtClean="0"/>
              <a:t>для бекенду і </a:t>
            </a:r>
            <a:r>
              <a:rPr lang="en-US" baseline="0" dirty="0" smtClean="0"/>
              <a:t>Protractor / Selenium </a:t>
            </a:r>
            <a:r>
              <a:rPr lang="en-US" baseline="0" dirty="0" err="1" smtClean="0"/>
              <a:t>WebDriver</a:t>
            </a:r>
            <a:r>
              <a:rPr lang="en-US" baseline="0" dirty="0" smtClean="0"/>
              <a:t> </a:t>
            </a:r>
            <a:r>
              <a:rPr lang="uk-UA" baseline="0" dirty="0" smtClean="0"/>
              <a:t>для фронтенду</a:t>
            </a:r>
            <a:r>
              <a:rPr lang="en-US" baseline="0" dirty="0" smtClean="0"/>
              <a:t>. Continuous Integration </a:t>
            </a:r>
            <a:r>
              <a:rPr lang="uk-UA" baseline="0" dirty="0" smtClean="0"/>
              <a:t>буде реалізована за допомогою сервісу </a:t>
            </a:r>
            <a:r>
              <a:rPr lang="en-US" baseline="0" dirty="0" err="1" smtClean="0"/>
              <a:t>CircleCI</a:t>
            </a:r>
            <a:r>
              <a:rPr lang="en-US" baseline="0" dirty="0" smtClean="0"/>
              <a:t>.</a:t>
            </a:r>
            <a:endParaRPr lang="uk-UA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uk-UA" baseline="0" dirty="0" smtClean="0"/>
              <a:t>запровадити систему «замовлення результатів», це означає, що користувач повинен не миттєво отримувати результат, а лише посилання на цей результат, коли обчислення будуть завершені. Такий підхід пов’язаний з тим, що максимальний час очікування відповіді від </a:t>
            </a:r>
            <a:r>
              <a:rPr lang="en-US" baseline="0" dirty="0" smtClean="0"/>
              <a:t>AWS Lambda </a:t>
            </a:r>
            <a:r>
              <a:rPr lang="uk-UA" baseline="0" dirty="0" smtClean="0"/>
              <a:t>складає 30 секунд, що є недостатнім для об’єму даних більш ніж 14днів в одному періоді.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uk-UA" baseline="0" dirty="0" smtClean="0"/>
              <a:t>запровадити аналіз даних за допомогою систем штучного інтелекту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uk-UA" baseline="0" dirty="0" smtClean="0"/>
              <a:t>покращити </a:t>
            </a:r>
            <a:r>
              <a:rPr lang="uk-UA" baseline="0" dirty="0" err="1" smtClean="0"/>
              <a:t>фронтенд</a:t>
            </a:r>
            <a:r>
              <a:rPr lang="uk-UA" baseline="0" dirty="0" smtClean="0"/>
              <a:t>, перейти до </a:t>
            </a:r>
            <a:r>
              <a:rPr lang="en-US" baseline="0" dirty="0" smtClean="0"/>
              <a:t>Angular 5</a:t>
            </a:r>
            <a:endParaRPr lang="uk-UA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40277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Метою дипломної роботи було створення веб-застосунку, що дозволить користувачу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візуалізувати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введені ним багатовимірні дані. Щоб досягти цю мету, ми визначили наступні завдання дипломної роботи: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Ознайомитись з методиками візуалізації багатовимірних даних, зокрема алгоритмом T-SNE.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Визначити досліджувану множину даних.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Розробити архітектуру застосунку.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Обрати технології, за допомогою яких буде реалізовано застосунок.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Реалізувати застосунок.</a:t>
            </a:r>
          </a:p>
          <a:p>
            <a:pPr marL="0" lvl="0" indent="0">
              <a:buFont typeface="+mj-lt"/>
              <a:buNone/>
            </a:pP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Кожне</a:t>
            </a:r>
            <a:r>
              <a:rPr lang="uk-UA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з яких було нам зроблено в ході виконання дипломної роботи, а отже і мета загалом була досягнута.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7481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1200" dirty="0" smtClean="0"/>
              <a:t>Мета цієї дипломної роботи полягає в створенні веб-застосунку для візуалізації багатовимірних даних за допомогою алгоритму зниження їх розмірності t-</a:t>
            </a:r>
            <a:r>
              <a:rPr lang="uk-UA" sz="1200" dirty="0" err="1" smtClean="0"/>
              <a:t>distributed</a:t>
            </a:r>
            <a:r>
              <a:rPr lang="uk-UA" sz="1200" dirty="0" smtClean="0"/>
              <a:t> </a:t>
            </a:r>
            <a:r>
              <a:rPr lang="uk-UA" sz="1200" dirty="0" err="1" smtClean="0"/>
              <a:t>stochastic</a:t>
            </a:r>
            <a:r>
              <a:rPr lang="uk-UA" sz="1200" dirty="0" smtClean="0"/>
              <a:t> </a:t>
            </a:r>
            <a:r>
              <a:rPr lang="uk-UA" sz="1200" dirty="0" err="1" smtClean="0"/>
              <a:t>neighbor</a:t>
            </a:r>
            <a:r>
              <a:rPr lang="uk-UA" sz="1200" dirty="0" smtClean="0"/>
              <a:t> </a:t>
            </a:r>
            <a:r>
              <a:rPr lang="uk-UA" sz="1200" dirty="0" err="1" smtClean="0"/>
              <a:t>embedding</a:t>
            </a:r>
            <a:r>
              <a:rPr lang="uk-UA" sz="1200" dirty="0" smtClean="0"/>
              <a:t> (</a:t>
            </a:r>
            <a:r>
              <a:rPr lang="en-US" sz="1200" dirty="0" smtClean="0"/>
              <a:t>t</a:t>
            </a:r>
            <a:r>
              <a:rPr lang="uk-UA" sz="1200" dirty="0" smtClean="0"/>
              <a:t>-</a:t>
            </a:r>
            <a:r>
              <a:rPr lang="en-US" sz="1200" dirty="0" smtClean="0"/>
              <a:t>SNE</a:t>
            </a:r>
            <a:r>
              <a:rPr lang="uk-UA" sz="1200" dirty="0" smtClean="0"/>
              <a:t>).</a:t>
            </a:r>
            <a:endParaRPr lang="ru-RU" sz="1200" dirty="0" smtClean="0"/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3218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сам перед,</a:t>
            </a:r>
            <a:r>
              <a:rPr lang="uk-UA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ознайомимось з таким методом дослідження даних, як візуалізація. Цей метод значно спрощує аналіз даних, що можна побачити в нашому наступному прикладі.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 лівого богу, ви бачити таблицю цін акцій компанії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Motorola Solution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в період з 13 березня по 13 квітня 2018 року. Без сумніву, ця таблиця містить в собі всі необхідні дані, але чи є вона інформативна? Що можна сказати про становище компанії просто дивлячись на цю таблицю? Майже нічого. На противагу їй, на правій стороні слайду ви бачите ті ж самі данні, але представлені у вигляді графіку. Незважаючи на те, що ціни ніяким чином на ньому не представлені, ми можемо стверджувати, що десь до 20ого березня, в компанії був період відносної стабільності, з 20 березня до 6 квітня – період загального спаду з тимчасовими підйомами, що не перевищують значень в період до 20 березня, з 6 квітня ми бачимо ріст і початок періоду стабільності, однак, ціна не змогла повернутись на до кризисні позначки.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Однак не для всіх наборів даних візуалізація настільки тривіальна. В цьому випадку у нас було лише дві ознаки – дата та ціна, з яких з легкістю можна побудувати графік. Але що робити тоді, коли природа описуваних об’єктів набагато складніша, і нам необхідно зобразити більше двох, і навіть, більше трьох ознак? 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322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вирішення цього завдання </a:t>
            </a:r>
            <a:r>
              <a:rPr lang="ru-RU" dirty="0" err="1" smtClean="0">
                <a:latin typeface="Comfortaa" panose="020B0604020202020204" charset="0"/>
              </a:rPr>
              <a:t>Laurens</a:t>
            </a:r>
            <a:r>
              <a:rPr lang="ru-RU" dirty="0" smtClean="0">
                <a:latin typeface="Comfortaa" panose="020B0604020202020204" charset="0"/>
              </a:rPr>
              <a:t> </a:t>
            </a:r>
            <a:r>
              <a:rPr lang="ru-RU" dirty="0" err="1" smtClean="0">
                <a:latin typeface="Comfortaa" panose="020B0604020202020204" charset="0"/>
              </a:rPr>
              <a:t>van</a:t>
            </a:r>
            <a:r>
              <a:rPr lang="ru-RU" dirty="0" smtClean="0">
                <a:latin typeface="Comfortaa" panose="020B0604020202020204" charset="0"/>
              </a:rPr>
              <a:t> </a:t>
            </a:r>
            <a:r>
              <a:rPr lang="ru-RU" dirty="0" err="1" smtClean="0">
                <a:latin typeface="Comfortaa" panose="020B0604020202020204" charset="0"/>
              </a:rPr>
              <a:t>der</a:t>
            </a:r>
            <a:r>
              <a:rPr lang="ru-RU" dirty="0" smtClean="0">
                <a:latin typeface="Comfortaa" panose="020B0604020202020204" charset="0"/>
              </a:rPr>
              <a:t> </a:t>
            </a:r>
            <a:r>
              <a:rPr lang="ru-RU" dirty="0" err="1" smtClean="0">
                <a:latin typeface="Comfortaa" panose="020B0604020202020204" charset="0"/>
              </a:rPr>
              <a:t>Maaten</a:t>
            </a:r>
            <a:r>
              <a:rPr lang="ru-RU" baseline="0" dirty="0" smtClean="0">
                <a:latin typeface="+mn-lt"/>
              </a:rPr>
              <a:t> і </a:t>
            </a:r>
            <a:r>
              <a:rPr lang="en-US" dirty="0" smtClean="0">
                <a:latin typeface="Comfortaa" panose="020B0604020202020204" charset="0"/>
              </a:rPr>
              <a:t>Geoffrey Hinton</a:t>
            </a:r>
            <a:r>
              <a:rPr lang="uk-UA" dirty="0" smtClean="0">
                <a:latin typeface="Comfortaa" panose="020B0604020202020204" charset="0"/>
              </a:rPr>
              <a:t> розробили алгоритм</a:t>
            </a:r>
            <a:r>
              <a:rPr lang="uk-UA" baseline="0" dirty="0" smtClean="0">
                <a:latin typeface="Comfortaa" panose="020B0604020202020204" charset="0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що розшифровують як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distributed stochastic neighbor embedding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ru-RU" dirty="0" smtClean="0">
              <a:latin typeface="Comfortaa" panose="020B0604020202020204" charset="0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70651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SNE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це алгоритм машинного навчання, призначений для зниження розмірності багатовимірних даних з метою їх подальшої візуалізації. Він складається з двох етапів, етап І ­– побудувати розподіл ймовірностей для кожної пари багатовимірних об’єктів, таким чином, що схожі об’єкти мають високу вірогідність бути згрупованими, а несхожі – малу. На другому етапі, будують подібний розподіл ймовірностей на відповідній низько вимірній мапі, а між самими розподілами мінімізується Відстань Кульбака —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Лейблера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враховуючи місцезнаходження точок.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pPr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2279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Зважаючи на складність алгоритму, найкращій спосіб його пояснити – це пояснити на прикладі. Припустимо, маємо двовимірний простір, тобто площину, на якій зображені точки. Кожна точка являє собою сукупність двох величин, так само як в прикладі з цінами на акції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Motorola Solution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Наша задача – перевести двовимірні точки в одновимірні, тобто точку на прямій.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Як я вже говорив раніше, на першому етапі треба побудувати розподіл ймовірностей для кожної пари багатовимірних об’єктів, для цього: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визначимо точку, в якій ми зацікавлені*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визначимо відстань між точкою, якою ми зацікавлені, і всіма іншими*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підставити відстань в якості аргументу функції нормального розподілу Гауса, отримані значення прийняти за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непромаштабований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коефіцієнт схожості*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промаштабувати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ці коефіцієнти, як відношення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непромаштабованого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коефіцієнта схожості для пари точок і суми всіх коефіцієнтів схожості для точки зацікавлення.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pPr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61048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Ці дії повторяти доти, доки всі точки не побувають у ролі точки зацікавлення. З отриманих чисел будуємо матрицю схожості, схожість точки самої на себе приймаємо як 0. </a:t>
            </a:r>
            <a:r>
              <a:rPr lang="ru-RU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цьому ми завершуємо перший етап.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5654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другому етапі, будуємо карту на низькому вимірі з випадково розставленими точками. Так само як і минулого разу формуємо матрицю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схожостей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але використовуємо не нормальний розподіл Гауса, а т-розподіл 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Стюарда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ru-RU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56536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Далі ми пересуваємо точки на прямій і відповідні комірки в другій матриці таким чином, зоб перша і друга матриці були тотожні. Звичайно, це дещо спрощена інтерпретація алгоритму, але вона максимально розкриває суть того, що відбувається.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7BCDDA-72E4-42A5-928B-01787C0924B2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9520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11560" y="1412776"/>
            <a:ext cx="7772400" cy="1470025"/>
          </a:xfrm>
        </p:spPr>
        <p:txBody>
          <a:bodyPr>
            <a:noAutofit/>
          </a:bodyPr>
          <a:lstStyle>
            <a:lvl1pPr>
              <a:defRPr sz="2800">
                <a:latin typeface="Comfortaa" pitchFamily="2" charset="0"/>
              </a:defRPr>
            </a:lvl1pPr>
          </a:lstStyle>
          <a:p>
            <a:r>
              <a:rPr lang="uk-UA" dirty="0" smtClean="0"/>
              <a:t>Реалізація веб-застосунку для візуалізації багатовимірних даних з застовуванням алгоритму </a:t>
            </a:r>
            <a:r>
              <a:rPr lang="pl-PL" dirty="0" smtClean="0"/>
              <a:t>t-SNE</a:t>
            </a:r>
            <a:r>
              <a:rPr lang="uk-UA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483768" y="3140968"/>
            <a:ext cx="4280520" cy="576064"/>
          </a:xfrm>
        </p:spPr>
        <p:txBody>
          <a:bodyPr>
            <a:normAutofit/>
          </a:bodyPr>
          <a:lstStyle>
            <a:lvl1pPr marL="0" indent="0" algn="ctr">
              <a:buNone/>
              <a:defRPr sz="1400" baseline="0">
                <a:solidFill>
                  <a:schemeClr val="tx1">
                    <a:tint val="75000"/>
                  </a:schemeClr>
                </a:solidFill>
                <a:latin typeface="Comfortaa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 dirty="0" smtClean="0"/>
              <a:t>Антон Мишенін,</a:t>
            </a:r>
          </a:p>
          <a:p>
            <a:r>
              <a:rPr lang="uk-UA" dirty="0" smtClean="0"/>
              <a:t>студент групи КС-41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9C45A-1C2E-4624-8B17-ABF1B49B1366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2F80-DBE7-4220-AA8F-9E8CF5541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9C45A-1C2E-4624-8B17-ABF1B49B1366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2F80-DBE7-4220-AA8F-9E8CF5541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6309320"/>
            <a:ext cx="8229600" cy="548680"/>
          </a:xfrm>
        </p:spPr>
        <p:txBody>
          <a:bodyPr anchor="b">
            <a:normAutofit/>
          </a:bodyPr>
          <a:lstStyle>
            <a:lvl1pPr algn="l">
              <a:defRPr sz="3200">
                <a:latin typeface="Comfortaa" pitchFamily="2" charset="0"/>
              </a:defRPr>
            </a:lvl1pPr>
          </a:lstStyle>
          <a:p>
            <a:r>
              <a:rPr lang="uk-UA" dirty="0" smtClean="0"/>
              <a:t>Заголовок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9C45A-1C2E-4624-8B17-ABF1B49B1366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2F80-DBE7-4220-AA8F-9E8CF5541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9C45A-1C2E-4624-8B17-ABF1B49B1366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2F80-DBE7-4220-AA8F-9E8CF5541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9C45A-1C2E-4624-8B17-ABF1B49B1366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2F80-DBE7-4220-AA8F-9E8CF5541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9C45A-1C2E-4624-8B17-ABF1B49B1366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2F80-DBE7-4220-AA8F-9E8CF5541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9C45A-1C2E-4624-8B17-ABF1B49B1366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2F80-DBE7-4220-AA8F-9E8CF5541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9C45A-1C2E-4624-8B17-ABF1B49B1366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2F80-DBE7-4220-AA8F-9E8CF5541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9C45A-1C2E-4624-8B17-ABF1B49B1366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52F80-DBE7-4220-AA8F-9E8CF554135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49C45A-1C2E-4624-8B17-ABF1B49B1366}" type="datetimeFigureOut">
              <a:rPr lang="en-US" smtClean="0"/>
              <a:t>5/23/2018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52F80-DBE7-4220-AA8F-9E8CF554135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part.pn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7308304" y="3969770"/>
            <a:ext cx="1775614" cy="28882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../clipboard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../clipboard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uk-UA" dirty="0" smtClean="0"/>
              <a:t>Реалізація веб-застосунку для візуалізації багатовимірних даних з застовуванням алгоритму </a:t>
            </a:r>
            <a:r>
              <a:rPr lang="pl-PL" dirty="0" smtClean="0"/>
              <a:t>t-SNE</a:t>
            </a:r>
            <a:r>
              <a:rPr lang="uk-UA" dirty="0" smtClean="0"/>
              <a:t>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uk-UA" dirty="0" smtClean="0"/>
              <a:t>Антон Мишенін,</a:t>
            </a:r>
          </a:p>
          <a:p>
            <a:r>
              <a:rPr lang="uk-UA" dirty="0" smtClean="0"/>
              <a:t>студент групи КС-41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uk-UA" sz="2800" dirty="0" smtClean="0"/>
              <a:t>Застосування </a:t>
            </a:r>
            <a:r>
              <a:rPr lang="en-US" sz="2800" dirty="0" smtClean="0"/>
              <a:t>t-SNE </a:t>
            </a:r>
            <a:r>
              <a:rPr lang="uk-UA" sz="2800" dirty="0" smtClean="0"/>
              <a:t>в системах штучного інтелекту</a:t>
            </a:r>
            <a:endParaRPr lang="ru-RU" sz="2800" dirty="0"/>
          </a:p>
        </p:txBody>
      </p:sp>
      <p:graphicFrame>
        <p:nvGraphicFramePr>
          <p:cNvPr id="3" name="Схема 2"/>
          <p:cNvGraphicFramePr/>
          <p:nvPr>
            <p:extLst>
              <p:ext uri="{D42A27DB-BD31-4B8C-83A1-F6EECF244321}">
                <p14:modId xmlns:p14="http://schemas.microsoft.com/office/powerpoint/2010/main" val="2890958440"/>
              </p:ext>
            </p:extLst>
          </p:nvPr>
        </p:nvGraphicFramePr>
        <p:xfrm>
          <a:off x="179512" y="188640"/>
          <a:ext cx="8050088" cy="5616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88329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Дані для обробки</a:t>
            </a:r>
            <a:endParaRPr lang="ru-RU" dirty="0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/>
        </p:nvGraphicFramePr>
        <p:xfrm>
          <a:off x="1524000" y="1397000"/>
          <a:ext cx="6096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</a:tblGrid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7688631"/>
              </p:ext>
            </p:extLst>
          </p:nvPr>
        </p:nvGraphicFramePr>
        <p:xfrm>
          <a:off x="323528" y="1397000"/>
          <a:ext cx="8496944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6925"/>
                <a:gridCol w="1409299"/>
                <a:gridCol w="1170130"/>
                <a:gridCol w="990110"/>
                <a:gridCol w="1134126"/>
                <a:gridCol w="1289715"/>
                <a:gridCol w="834521"/>
                <a:gridCol w="1062118"/>
              </a:tblGrid>
              <a:tr h="370840">
                <a:tc>
                  <a:txBody>
                    <a:bodyPr/>
                    <a:lstStyle/>
                    <a:p>
                      <a:r>
                        <a:rPr lang="uk-UA" dirty="0" smtClean="0"/>
                        <a:t>Час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Температура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Швидкість вітру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Напрям вітру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Вологість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Видимість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Тиск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 smtClean="0"/>
                        <a:t>Хмарність</a:t>
                      </a:r>
                      <a:endParaRPr lang="ru-RU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 descr="Image result for world weather onlin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9552" y="3284984"/>
            <a:ext cx="5353744" cy="23276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737231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Інтерфейс виводу даних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l="4412" t="5939" r="4917" b="7099"/>
          <a:stretch>
            <a:fillRect/>
          </a:stretch>
        </p:blipFill>
        <p:spPr bwMode="auto">
          <a:xfrm>
            <a:off x="179512" y="332656"/>
            <a:ext cx="8640960" cy="54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Line Callout 2 3"/>
          <p:cNvSpPr/>
          <p:nvPr/>
        </p:nvSpPr>
        <p:spPr>
          <a:xfrm flipV="1">
            <a:off x="1691680" y="2132856"/>
            <a:ext cx="1872208" cy="504056"/>
          </a:xfrm>
          <a:prstGeom prst="border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scene3d>
              <a:camera prst="orthographicFront">
                <a:rot lat="0" lon="0" rev="10799999"/>
              </a:camera>
              <a:lightRig rig="threePt" dir="t"/>
            </a:scene3d>
          </a:bodyPr>
          <a:lstStyle/>
          <a:p>
            <a:pPr algn="ctr"/>
            <a:r>
              <a:rPr lang="uk-UA" dirty="0" smtClean="0"/>
              <a:t>Вибір дати</a:t>
            </a:r>
            <a:endParaRPr lang="en-US" dirty="0"/>
          </a:p>
        </p:txBody>
      </p:sp>
      <p:sp>
        <p:nvSpPr>
          <p:cNvPr id="5" name="Line Callout 2 4"/>
          <p:cNvSpPr/>
          <p:nvPr/>
        </p:nvSpPr>
        <p:spPr>
          <a:xfrm flipV="1">
            <a:off x="6588224" y="3429000"/>
            <a:ext cx="1872208" cy="504056"/>
          </a:xfrm>
          <a:prstGeom prst="border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scene3d>
              <a:camera prst="orthographicFront">
                <a:rot lat="0" lon="0" rev="10799999"/>
              </a:camera>
              <a:lightRig rig="threePt" dir="t"/>
            </a:scene3d>
          </a:bodyPr>
          <a:lstStyle/>
          <a:p>
            <a:pPr algn="ctr"/>
            <a:r>
              <a:rPr lang="uk-UA" dirty="0" smtClean="0"/>
              <a:t>Вибір місця</a:t>
            </a:r>
            <a:endParaRPr lang="en-US" dirty="0"/>
          </a:p>
        </p:txBody>
      </p:sp>
      <p:sp>
        <p:nvSpPr>
          <p:cNvPr id="6" name="Line Callout 2 5"/>
          <p:cNvSpPr/>
          <p:nvPr/>
        </p:nvSpPr>
        <p:spPr>
          <a:xfrm flipV="1">
            <a:off x="6444208" y="5589240"/>
            <a:ext cx="1872208" cy="504056"/>
          </a:xfrm>
          <a:prstGeom prst="border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>
            <a:scene3d>
              <a:camera prst="orthographicFront">
                <a:rot lat="0" lon="0" rev="10799999"/>
              </a:camera>
              <a:lightRig rig="threePt" dir="t"/>
            </a:scene3d>
          </a:bodyPr>
          <a:lstStyle/>
          <a:p>
            <a:pPr algn="ctr"/>
            <a:r>
              <a:rPr lang="uk-UA" dirty="0" smtClean="0"/>
              <a:t>Кнопка пуск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1789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Інтерфейс виводу даних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404664"/>
            <a:ext cx="6408712" cy="5834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399684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Архітектура застосунку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79512" y="836712"/>
            <a:ext cx="792088" cy="50405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GB" dirty="0" smtClean="0">
                <a:solidFill>
                  <a:prstClr val="white"/>
                </a:solidFill>
              </a:rPr>
              <a:t>Front-end</a:t>
            </a:r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5616" y="2924944"/>
            <a:ext cx="115212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1115616" y="3717032"/>
            <a:ext cx="1080120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187624" y="2492896"/>
            <a:ext cx="8600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1F497D">
                    <a:lumMod val="75000"/>
                  </a:srgbClr>
                </a:solidFill>
              </a:rPr>
              <a:t>Request</a:t>
            </a:r>
            <a:endParaRPr lang="en-US" sz="1600" dirty="0">
              <a:solidFill>
                <a:srgbClr val="1F497D">
                  <a:lumMod val="75000"/>
                </a:srgb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87624" y="3861048"/>
            <a:ext cx="982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1F497D">
                    <a:lumMod val="75000"/>
                  </a:srgbClr>
                </a:solidFill>
              </a:rPr>
              <a:t>Response</a:t>
            </a:r>
            <a:endParaRPr lang="en-US" dirty="0">
              <a:solidFill>
                <a:srgbClr val="1F497D">
                  <a:lumMod val="75000"/>
                </a:srgb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411760" y="836712"/>
            <a:ext cx="6408712" cy="504056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84368" y="836712"/>
            <a:ext cx="9541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 smtClean="0">
                <a:solidFill>
                  <a:srgbClr val="1F497D">
                    <a:lumMod val="75000"/>
                  </a:srgbClr>
                </a:solidFill>
              </a:rPr>
              <a:t>Back-end</a:t>
            </a:r>
            <a:endParaRPr lang="en-US" sz="1600" dirty="0">
              <a:solidFill>
                <a:srgbClr val="1F497D">
                  <a:lumMod val="75000"/>
                </a:srgb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27784" y="1340768"/>
            <a:ext cx="5976664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prstClr val="white"/>
                </a:solidFill>
              </a:rPr>
              <a:t>Main AWS Lambda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627784" y="3140968"/>
            <a:ext cx="2592288" cy="23762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prstClr val="white"/>
                </a:solidFill>
              </a:rPr>
              <a:t>Weather AWS Lambda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940152" y="3140968"/>
            <a:ext cx="2664296" cy="23762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prstClr val="white"/>
                </a:solidFill>
              </a:rPr>
              <a:t>t-SNE AWS Lambda</a:t>
            </a:r>
            <a:endParaRPr lang="en-US" dirty="0">
              <a:solidFill>
                <a:prstClr val="white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779912" y="2276872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6732240" y="2276872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572000" y="2276872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7740352" y="2276872"/>
            <a:ext cx="0" cy="72008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0840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Перспективи розвитку</a:t>
            </a:r>
            <a:endParaRPr lang="ru-RU" dirty="0"/>
          </a:p>
        </p:txBody>
      </p:sp>
      <p:graphicFrame>
        <p:nvGraphicFramePr>
          <p:cNvPr id="5" name="Схема 4"/>
          <p:cNvGraphicFramePr/>
          <p:nvPr>
            <p:extLst>
              <p:ext uri="{D42A27DB-BD31-4B8C-83A1-F6EECF244321}">
                <p14:modId xmlns:p14="http://schemas.microsoft.com/office/powerpoint/2010/main" val="712722930"/>
              </p:ext>
            </p:extLst>
          </p:nvPr>
        </p:nvGraphicFramePr>
        <p:xfrm>
          <a:off x="251520" y="332656"/>
          <a:ext cx="6480720" cy="59046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04947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Висновки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79512" y="260648"/>
            <a:ext cx="7416824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000" dirty="0">
                <a:latin typeface="Comfortaa" panose="020B0604020202020204" charset="0"/>
              </a:rPr>
              <a:t>Метою дипломної роботи було створення веб-застосунку, що дозволить користувачу </a:t>
            </a:r>
            <a:r>
              <a:rPr lang="uk-UA" sz="2000" dirty="0" err="1">
                <a:latin typeface="Comfortaa" panose="020B0604020202020204" charset="0"/>
              </a:rPr>
              <a:t>візуалізувати</a:t>
            </a:r>
            <a:r>
              <a:rPr lang="uk-UA" sz="2000" dirty="0">
                <a:latin typeface="Comfortaa" panose="020B0604020202020204" charset="0"/>
              </a:rPr>
              <a:t> введені ним багатовимірні дані. Щоб досягти цю мету, ми визначили наступні завдання дипломної роботи:</a:t>
            </a:r>
            <a:endParaRPr lang="ru-RU" sz="2000" dirty="0">
              <a:latin typeface="Comfortaa" panose="020B0604020202020204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uk-UA" sz="2000" dirty="0">
                <a:latin typeface="Comfortaa" panose="020B0604020202020204" charset="0"/>
              </a:rPr>
              <a:t>Ознайомитись з методиками візуалізації багатовимірних даних, зокрема алгоритмом T-SNE.</a:t>
            </a:r>
            <a:endParaRPr lang="ru-RU" sz="2000" dirty="0">
              <a:latin typeface="Comfortaa" panose="020B0604020202020204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uk-UA" sz="2000" dirty="0">
                <a:latin typeface="Comfortaa" panose="020B0604020202020204" charset="0"/>
              </a:rPr>
              <a:t>Визначити досліджувану множину даних.</a:t>
            </a:r>
            <a:endParaRPr lang="ru-RU" sz="2000" dirty="0">
              <a:latin typeface="Comfortaa" panose="020B0604020202020204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uk-UA" sz="2000" dirty="0">
                <a:latin typeface="Comfortaa" panose="020B0604020202020204" charset="0"/>
              </a:rPr>
              <a:t>Розробити архітектуру застосунку.</a:t>
            </a:r>
            <a:endParaRPr lang="ru-RU" sz="2000" dirty="0">
              <a:latin typeface="Comfortaa" panose="020B0604020202020204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uk-UA" sz="2000" dirty="0">
                <a:latin typeface="Comfortaa" panose="020B0604020202020204" charset="0"/>
              </a:rPr>
              <a:t>Обрати технології, за допомогою яких буде реалізовано застосунок.</a:t>
            </a:r>
            <a:endParaRPr lang="ru-RU" sz="2000" dirty="0">
              <a:latin typeface="Comfortaa" panose="020B0604020202020204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uk-UA" sz="2000" dirty="0">
                <a:latin typeface="Comfortaa" panose="020B0604020202020204" charset="0"/>
              </a:rPr>
              <a:t>Реалізувати застосунок.</a:t>
            </a:r>
          </a:p>
          <a:p>
            <a:pPr lvl="0"/>
            <a:r>
              <a:rPr lang="uk-UA" sz="2000" dirty="0">
                <a:latin typeface="Comfortaa" panose="020B0604020202020204" charset="0"/>
              </a:rPr>
              <a:t>Кожне з яких було нам зроблено в ході виконання дипломної роботи, а отже і мета загалом була досягнута.</a:t>
            </a:r>
            <a:endParaRPr lang="ru-RU" sz="2000" dirty="0">
              <a:latin typeface="Comfortaa" panose="020B0604020202020204" charset="0"/>
            </a:endParaRPr>
          </a:p>
          <a:p>
            <a:endParaRPr lang="ru-RU" sz="2000" dirty="0">
              <a:latin typeface="Comforta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117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Мета роботи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442798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/>
              <a:t>Мета цієї дипломної роботи полягає в створенні веб-застосунку для візуалізації багатовимірних даних за допомогою алгоритму зниження їх розмірності t-</a:t>
            </a:r>
            <a:r>
              <a:rPr lang="uk-UA" sz="2800" dirty="0" err="1"/>
              <a:t>distributed</a:t>
            </a:r>
            <a:r>
              <a:rPr lang="uk-UA" sz="2800" dirty="0"/>
              <a:t> </a:t>
            </a:r>
            <a:r>
              <a:rPr lang="uk-UA" sz="2800" dirty="0" err="1"/>
              <a:t>stochastic</a:t>
            </a:r>
            <a:r>
              <a:rPr lang="uk-UA" sz="2800" dirty="0"/>
              <a:t> </a:t>
            </a:r>
            <a:r>
              <a:rPr lang="uk-UA" sz="2800" dirty="0" err="1"/>
              <a:t>neighbor</a:t>
            </a:r>
            <a:r>
              <a:rPr lang="uk-UA" sz="2800" dirty="0"/>
              <a:t> </a:t>
            </a:r>
            <a:r>
              <a:rPr lang="uk-UA" sz="2800" dirty="0" err="1"/>
              <a:t>embedding</a:t>
            </a:r>
            <a:r>
              <a:rPr lang="uk-UA" sz="2800" dirty="0"/>
              <a:t> (</a:t>
            </a:r>
            <a:r>
              <a:rPr lang="en-US" sz="2800" dirty="0"/>
              <a:t>t</a:t>
            </a:r>
            <a:r>
              <a:rPr lang="uk-UA" sz="2800" dirty="0"/>
              <a:t>-</a:t>
            </a:r>
            <a:r>
              <a:rPr lang="en-US" sz="2800" dirty="0"/>
              <a:t>SNE</a:t>
            </a:r>
            <a:r>
              <a:rPr lang="uk-UA" sz="2800" dirty="0"/>
              <a:t>).</a:t>
            </a:r>
            <a:endParaRPr lang="ru-RU" sz="2800" dirty="0"/>
          </a:p>
          <a:p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494631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Візуалізація даних</a:t>
            </a:r>
            <a:endParaRPr lang="ru-RU" dirty="0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/>
          </p:nvPr>
        </p:nvGraphicFramePr>
        <p:xfrm>
          <a:off x="179512" y="80628"/>
          <a:ext cx="1693824" cy="5976664"/>
        </p:xfrm>
        <a:graphic>
          <a:graphicData uri="http://schemas.openxmlformats.org/drawingml/2006/table">
            <a:tbl>
              <a:tblPr/>
              <a:tblGrid>
                <a:gridCol w="736445"/>
                <a:gridCol w="957379"/>
              </a:tblGrid>
              <a:tr h="224318">
                <a:tc>
                  <a:txBody>
                    <a:bodyPr/>
                    <a:lstStyle/>
                    <a:p>
                      <a:pPr algn="l"/>
                      <a:r>
                        <a:rPr lang="en-US" sz="900" b="0" dirty="0">
                          <a:effectLst/>
                        </a:rPr>
                        <a:t>Date</a:t>
                      </a:r>
                    </a:p>
                  </a:txBody>
                  <a:tcPr marL="22489" marR="22489" marT="14056" marB="140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900" b="0">
                          <a:effectLst/>
                        </a:rPr>
                        <a:t>Open</a:t>
                      </a:r>
                    </a:p>
                  </a:txBody>
                  <a:tcPr marL="22489" marR="22489" marT="14056" marB="14056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Apr 13,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108.38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Apr 12,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108.24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Apr 11,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106.95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Apr 10,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106.01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Apr 09,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104.71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Apr 06,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105.77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Apr 05,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106.93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Apr 04,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103.78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Apr 03,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105.27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Apr 02,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105.01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29,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104.49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28,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 dirty="0">
                          <a:effectLst/>
                        </a:rPr>
                        <a:t>105.67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27,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 dirty="0">
                          <a:effectLst/>
                        </a:rPr>
                        <a:t>106.35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26,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 dirty="0">
                          <a:effectLst/>
                        </a:rPr>
                        <a:t>105.58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23,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107.53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22,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108.31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21,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109.03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20,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109.05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19,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108.32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16,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109.00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15,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108.95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effectLst/>
                        </a:rPr>
                        <a:t>Mar 14,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>
                          <a:effectLst/>
                        </a:rPr>
                        <a:t>109.43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0102"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effectLst/>
                        </a:rPr>
                        <a:t>Mar 13, 2018</a:t>
                      </a:r>
                    </a:p>
                  </a:txBody>
                  <a:tcPr marL="22489" marR="23426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900" dirty="0">
                          <a:effectLst/>
                        </a:rPr>
                        <a:t>109.24</a:t>
                      </a:r>
                    </a:p>
                  </a:txBody>
                  <a:tcPr marL="23426" marR="22489" marT="23426" marB="23426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E4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95736" y="620688"/>
            <a:ext cx="6265578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33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Алгоритм </a:t>
            </a:r>
            <a:r>
              <a:rPr lang="en-US" dirty="0" smtClean="0"/>
              <a:t>t-SNE</a:t>
            </a:r>
            <a:endParaRPr lang="ru-RU" dirty="0"/>
          </a:p>
        </p:txBody>
      </p:sp>
      <p:pic>
        <p:nvPicPr>
          <p:cNvPr id="1030" name="Picture 6" descr="Image result for Geoffrey Hint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1226030"/>
            <a:ext cx="2633021" cy="348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Laurens van der Maate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226030"/>
            <a:ext cx="2863754" cy="348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угольник 2"/>
          <p:cNvSpPr/>
          <p:nvPr/>
        </p:nvSpPr>
        <p:spPr>
          <a:xfrm>
            <a:off x="253905" y="4744270"/>
            <a:ext cx="31470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>
                <a:latin typeface="Comfortaa" panose="020B0604020202020204" charset="0"/>
              </a:rPr>
              <a:t>Laurens</a:t>
            </a:r>
            <a:r>
              <a:rPr lang="ru-RU" dirty="0">
                <a:latin typeface="Comfortaa" panose="020B0604020202020204" charset="0"/>
              </a:rPr>
              <a:t> </a:t>
            </a:r>
            <a:r>
              <a:rPr lang="ru-RU" dirty="0" err="1">
                <a:latin typeface="Comfortaa" panose="020B0604020202020204" charset="0"/>
              </a:rPr>
              <a:t>van</a:t>
            </a:r>
            <a:r>
              <a:rPr lang="ru-RU" dirty="0">
                <a:latin typeface="Comfortaa" panose="020B0604020202020204" charset="0"/>
              </a:rPr>
              <a:t> </a:t>
            </a:r>
            <a:r>
              <a:rPr lang="ru-RU" dirty="0" err="1">
                <a:latin typeface="Comfortaa" panose="020B0604020202020204" charset="0"/>
              </a:rPr>
              <a:t>der</a:t>
            </a:r>
            <a:r>
              <a:rPr lang="ru-RU" dirty="0">
                <a:latin typeface="Comfortaa" panose="020B0604020202020204" charset="0"/>
              </a:rPr>
              <a:t> </a:t>
            </a:r>
            <a:r>
              <a:rPr lang="ru-RU" dirty="0" err="1">
                <a:latin typeface="Comfortaa" panose="020B0604020202020204" charset="0"/>
              </a:rPr>
              <a:t>Maaten</a:t>
            </a:r>
            <a:endParaRPr lang="ru-RU" dirty="0">
              <a:latin typeface="Comfortaa" panose="020B060402020202020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4770382" y="4744270"/>
            <a:ext cx="2092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mfortaa" panose="020B0604020202020204" charset="0"/>
              </a:rPr>
              <a:t>Geoffrey Hinton</a:t>
            </a:r>
            <a:endParaRPr lang="ru-RU" dirty="0">
              <a:latin typeface="Comforta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6805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Принцип дії алгоритму </a:t>
            </a:r>
            <a:r>
              <a:rPr lang="pl-PL" dirty="0" smtClean="0"/>
              <a:t>t-SNE</a:t>
            </a:r>
            <a:endParaRPr lang="ru-RU" dirty="0"/>
          </a:p>
        </p:txBody>
      </p:sp>
      <p:graphicFrame>
        <p:nvGraphicFramePr>
          <p:cNvPr id="19" name="Схема 18"/>
          <p:cNvGraphicFramePr/>
          <p:nvPr>
            <p:extLst/>
          </p:nvPr>
        </p:nvGraphicFramePr>
        <p:xfrm>
          <a:off x="179512" y="116632"/>
          <a:ext cx="7920880" cy="5760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78322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 smtClean="0"/>
              <a:t>Приклад виконання алгоритму</a:t>
            </a:r>
            <a:endParaRPr lang="ru-RU" dirty="0"/>
          </a:p>
        </p:txBody>
      </p:sp>
      <p:cxnSp>
        <p:nvCxnSpPr>
          <p:cNvPr id="4" name="Прямая со стрелкой 3"/>
          <p:cNvCxnSpPr/>
          <p:nvPr/>
        </p:nvCxnSpPr>
        <p:spPr>
          <a:xfrm flipV="1">
            <a:off x="323528" y="188640"/>
            <a:ext cx="0" cy="5976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 стрелкой 5"/>
          <p:cNvCxnSpPr/>
          <p:nvPr/>
        </p:nvCxnSpPr>
        <p:spPr>
          <a:xfrm>
            <a:off x="323528" y="6165304"/>
            <a:ext cx="6840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Овал 7"/>
          <p:cNvSpPr/>
          <p:nvPr/>
        </p:nvSpPr>
        <p:spPr>
          <a:xfrm>
            <a:off x="4765273" y="5048662"/>
            <a:ext cx="288032" cy="288032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>
            <a:off x="4860032" y="4509120"/>
            <a:ext cx="288032" cy="288032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4139952" y="5085183"/>
            <a:ext cx="288032" cy="288032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4427984" y="4653136"/>
            <a:ext cx="288032" cy="288032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1847737" y="3481006"/>
            <a:ext cx="288032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Овал 12"/>
          <p:cNvSpPr/>
          <p:nvPr/>
        </p:nvSpPr>
        <p:spPr>
          <a:xfrm>
            <a:off x="1899121" y="2587714"/>
            <a:ext cx="288032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Овал 13"/>
          <p:cNvSpPr/>
          <p:nvPr/>
        </p:nvSpPr>
        <p:spPr>
          <a:xfrm>
            <a:off x="1559705" y="3052596"/>
            <a:ext cx="288032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/>
          <p:cNvSpPr/>
          <p:nvPr/>
        </p:nvSpPr>
        <p:spPr>
          <a:xfrm>
            <a:off x="1395065" y="2624186"/>
            <a:ext cx="288032" cy="2880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/>
          <p:cNvSpPr/>
          <p:nvPr/>
        </p:nvSpPr>
        <p:spPr>
          <a:xfrm>
            <a:off x="5220072" y="836508"/>
            <a:ext cx="288032" cy="28803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/>
          <p:cNvSpPr/>
          <p:nvPr/>
        </p:nvSpPr>
        <p:spPr>
          <a:xfrm>
            <a:off x="4223263" y="2295187"/>
            <a:ext cx="288032" cy="28803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Овал 17"/>
          <p:cNvSpPr/>
          <p:nvPr/>
        </p:nvSpPr>
        <p:spPr>
          <a:xfrm>
            <a:off x="5076056" y="1791511"/>
            <a:ext cx="288032" cy="28803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Овал 18"/>
          <p:cNvSpPr/>
          <p:nvPr/>
        </p:nvSpPr>
        <p:spPr>
          <a:xfrm>
            <a:off x="4499992" y="1143439"/>
            <a:ext cx="288032" cy="28803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Овал 19"/>
          <p:cNvSpPr/>
          <p:nvPr/>
        </p:nvSpPr>
        <p:spPr>
          <a:xfrm>
            <a:off x="5086501" y="692492"/>
            <a:ext cx="576064" cy="576064"/>
          </a:xfrm>
          <a:prstGeom prst="ellipse">
            <a:avLst/>
          </a:prstGeom>
          <a:noFill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2" name="Прямая со стрелкой 21"/>
          <p:cNvCxnSpPr>
            <a:stCxn id="20" idx="3"/>
            <a:endCxn id="17" idx="7"/>
          </p:cNvCxnSpPr>
          <p:nvPr/>
        </p:nvCxnSpPr>
        <p:spPr>
          <a:xfrm flipH="1">
            <a:off x="4469114" y="1184193"/>
            <a:ext cx="701750" cy="11531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026" name="Picture 2" descr="Image result for кривая нормального распределения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8167" y="1543688"/>
            <a:ext cx="3848100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386615" y="5464606"/>
                <a:ext cx="3978282" cy="57278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u-RU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uk-UA" b="0" i="1" smtClean="0">
                              <a:latin typeface="Cambria Math" panose="02040503050406030204" pitchFamily="18" charset="0"/>
                            </a:rPr>
                            <m:t>непромаштабований коефіцієнт для пари точок</m:t>
                          </m:r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ru-RU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uk-UA" b="0" i="1" smtClean="0">
                                  <a:latin typeface="Cambria Math" panose="02040503050406030204" pitchFamily="18" charset="0"/>
                                </a:rPr>
                                <m:t>непромаштабованих коефіціентів для точки </m:t>
                              </m:r>
                            </m:e>
                          </m:nary>
                          <m:r>
                            <a:rPr lang="uk-UA" i="1">
                              <a:latin typeface="Cambria Math" panose="02040503050406030204" pitchFamily="18" charset="0"/>
                            </a:rPr>
                            <m:t>зацікавлення</m:t>
                          </m:r>
                        </m:den>
                      </m:f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615" y="5464606"/>
                <a:ext cx="3978282" cy="572786"/>
              </a:xfrm>
              <a:prstGeom prst="rect">
                <a:avLst/>
              </a:prstGeom>
              <a:blipFill rotWithShape="0">
                <a:blip r:embed="rId4"/>
                <a:stretch>
                  <a:fillRect r="-5849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3888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/>
              <a:t>Приклад виконання алгоритму</a:t>
            </a:r>
            <a:endParaRPr lang="ru-RU" dirty="0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/>
          </p:nvPr>
        </p:nvGraphicFramePr>
        <p:xfrm>
          <a:off x="179512" y="188640"/>
          <a:ext cx="6552728" cy="55386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19091"/>
                <a:gridCol w="819091"/>
                <a:gridCol w="819091"/>
                <a:gridCol w="819091"/>
                <a:gridCol w="819091"/>
                <a:gridCol w="819091"/>
                <a:gridCol w="819091"/>
                <a:gridCol w="819091"/>
              </a:tblGrid>
              <a:tr h="692337">
                <a:tc>
                  <a:txBody>
                    <a:bodyPr/>
                    <a:lstStyle/>
                    <a:p>
                      <a:endParaRPr lang="ru-RU" sz="2500" dirty="0"/>
                    </a:p>
                  </a:txBody>
                  <a:tcPr marL="127372" marR="127372" marT="63686" marB="63686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A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B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C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D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E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F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G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</a:tr>
              <a:tr h="692337"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A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 dirty="0"/>
                    </a:p>
                  </a:txBody>
                  <a:tcPr marL="127372" marR="127372" marT="63686" marB="63686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</a:tr>
              <a:tr h="692337"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B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 dirty="0"/>
                    </a:p>
                  </a:txBody>
                  <a:tcPr marL="127372" marR="127372" marT="63686" marB="63686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</a:tr>
              <a:tr h="692337"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C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 dirty="0"/>
                    </a:p>
                  </a:txBody>
                  <a:tcPr marL="127372" marR="127372" marT="63686" marB="63686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</a:tr>
              <a:tr h="692337"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D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 dirty="0"/>
                    </a:p>
                  </a:txBody>
                  <a:tcPr marL="127372" marR="127372" marT="63686" marB="63686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</a:tr>
              <a:tr h="692337"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E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 dirty="0"/>
                    </a:p>
                  </a:txBody>
                  <a:tcPr marL="127372" marR="127372" marT="63686" marB="63686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</a:tr>
              <a:tr h="692337"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F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 dirty="0"/>
                    </a:p>
                  </a:txBody>
                  <a:tcPr marL="127372" marR="127372" marT="63686" marB="63686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</a:tr>
              <a:tr h="692337">
                <a:tc>
                  <a:txBody>
                    <a:bodyPr/>
                    <a:lstStyle/>
                    <a:p>
                      <a:r>
                        <a:rPr lang="en-US" sz="2500" dirty="0" smtClean="0"/>
                        <a:t>G</a:t>
                      </a:r>
                      <a:endParaRPr lang="ru-RU" sz="2500" dirty="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/>
                    </a:p>
                  </a:txBody>
                  <a:tcPr marL="127372" marR="127372" marT="63686" marB="63686"/>
                </a:tc>
                <a:tc>
                  <a:txBody>
                    <a:bodyPr/>
                    <a:lstStyle/>
                    <a:p>
                      <a:endParaRPr lang="ru-RU" sz="2500" dirty="0"/>
                    </a:p>
                  </a:txBody>
                  <a:tcPr marL="127372" marR="127372" marT="63686" marB="63686"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25449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/>
              <a:t>Приклад виконання алгоритму</a:t>
            </a:r>
            <a:endParaRPr lang="ru-RU" dirty="0"/>
          </a:p>
        </p:txBody>
      </p:sp>
      <p:cxnSp>
        <p:nvCxnSpPr>
          <p:cNvPr id="4" name="Прямая со стрелкой 3"/>
          <p:cNvCxnSpPr/>
          <p:nvPr/>
        </p:nvCxnSpPr>
        <p:spPr>
          <a:xfrm>
            <a:off x="251520" y="5877272"/>
            <a:ext cx="66247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Овал 7"/>
          <p:cNvSpPr/>
          <p:nvPr/>
        </p:nvSpPr>
        <p:spPr>
          <a:xfrm>
            <a:off x="5796136" y="5639869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>
            <a:off x="3554952" y="5733257"/>
            <a:ext cx="360040" cy="3600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2987824" y="5733257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1395120" y="5676622"/>
            <a:ext cx="360040" cy="3600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Овал 11"/>
          <p:cNvSpPr/>
          <p:nvPr/>
        </p:nvSpPr>
        <p:spPr>
          <a:xfrm>
            <a:off x="770536" y="5697252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50" name="Picture 2" descr="Image result for т-распределение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517" y="260648"/>
            <a:ext cx="5122955" cy="3168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4" name="Таблица 13"/>
          <p:cNvGraphicFramePr>
            <a:graphicFrameLocks noGrp="1"/>
          </p:cNvGraphicFramePr>
          <p:nvPr>
            <p:extLst/>
          </p:nvPr>
        </p:nvGraphicFramePr>
        <p:xfrm>
          <a:off x="770536" y="1484784"/>
          <a:ext cx="4320480" cy="36518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40060"/>
                <a:gridCol w="540060"/>
                <a:gridCol w="540060"/>
                <a:gridCol w="540060"/>
                <a:gridCol w="540060"/>
                <a:gridCol w="540060"/>
                <a:gridCol w="540060"/>
                <a:gridCol w="540060"/>
              </a:tblGrid>
              <a:tr h="456486"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</a:tr>
              <a:tr h="4564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A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</a:tr>
              <a:tr h="4564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B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</a:tr>
              <a:tr h="4564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</a:tr>
              <a:tr h="4564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</a:tr>
              <a:tr h="4564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E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</a:tr>
              <a:tr h="4564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</a:tr>
              <a:tr h="4564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G</a:t>
                      </a:r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600" dirty="0"/>
                    </a:p>
                  </a:txBody>
                  <a:tcPr marL="83982" marR="83982" marT="41991" marB="41991">
                    <a:solidFill>
                      <a:schemeClr val="accent3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2908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uk-UA" dirty="0"/>
              <a:t>Приклад виконання алгоритму</a:t>
            </a:r>
            <a:endParaRPr lang="ru-RU" dirty="0"/>
          </a:p>
        </p:txBody>
      </p:sp>
      <p:graphicFrame>
        <p:nvGraphicFramePr>
          <p:cNvPr id="3" name="Таблица 2"/>
          <p:cNvGraphicFramePr>
            <a:graphicFrameLocks noGrp="1"/>
          </p:cNvGraphicFramePr>
          <p:nvPr>
            <p:extLst/>
          </p:nvPr>
        </p:nvGraphicFramePr>
        <p:xfrm>
          <a:off x="395536" y="332656"/>
          <a:ext cx="2952328" cy="24954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9041"/>
                <a:gridCol w="369041"/>
                <a:gridCol w="369041"/>
                <a:gridCol w="369041"/>
                <a:gridCol w="369041"/>
                <a:gridCol w="369041"/>
                <a:gridCol w="369041"/>
                <a:gridCol w="369041"/>
              </a:tblGrid>
              <a:tr h="311932"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387" marR="57387" marT="28694" marB="28694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B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D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E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F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</a:tr>
              <a:tr h="311932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387" marR="57387" marT="28694" marB="2869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</a:tr>
              <a:tr h="311932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B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387" marR="57387" marT="28694" marB="2869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</a:tr>
              <a:tr h="311932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387" marR="57387" marT="28694" marB="2869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</a:tr>
              <a:tr h="311932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D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387" marR="57387" marT="28694" marB="2869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</a:tr>
              <a:tr h="311932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E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387" marR="57387" marT="28694" marB="2869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</a:tr>
              <a:tr h="311932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F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387" marR="57387" marT="28694" marB="28694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</a:tr>
              <a:tr h="311932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ru-RU" sz="1100" dirty="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/>
                    </a:p>
                  </a:txBody>
                  <a:tcPr marL="57387" marR="57387" marT="28694" marB="28694"/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387" marR="57387" marT="28694" marB="28694"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" name="Таблица 3"/>
          <p:cNvGraphicFramePr>
            <a:graphicFrameLocks noGrp="1"/>
          </p:cNvGraphicFramePr>
          <p:nvPr>
            <p:extLst/>
          </p:nvPr>
        </p:nvGraphicFramePr>
        <p:xfrm>
          <a:off x="5436096" y="332656"/>
          <a:ext cx="2981696" cy="2520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72712"/>
                <a:gridCol w="372712"/>
                <a:gridCol w="372712"/>
                <a:gridCol w="372712"/>
                <a:gridCol w="372712"/>
                <a:gridCol w="372712"/>
                <a:gridCol w="372712"/>
                <a:gridCol w="372712"/>
              </a:tblGrid>
              <a:tr h="315035"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B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D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E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F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</a:tr>
              <a:tr h="315035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A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</a:tr>
              <a:tr h="315035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B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</a:tr>
              <a:tr h="315035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C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</a:tr>
              <a:tr h="315035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D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</a:tr>
              <a:tr h="315035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E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</a:tr>
              <a:tr h="315035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F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</a:tr>
              <a:tr h="315035">
                <a:tc>
                  <a:txBody>
                    <a:bodyPr/>
                    <a:lstStyle/>
                    <a:p>
                      <a:r>
                        <a:rPr lang="en-US" sz="1100" dirty="0" smtClean="0"/>
                        <a:t>G</a:t>
                      </a:r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ru-RU" sz="1100" dirty="0"/>
                    </a:p>
                  </a:txBody>
                  <a:tcPr marL="57958" marR="57958" marT="28980" marB="28980">
                    <a:solidFill>
                      <a:schemeClr val="accent3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851920" y="1196752"/>
                <a:ext cx="1097962" cy="92333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6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</m:oMath>
                  </m:oMathPara>
                </a14:m>
                <a:endParaRPr lang="ru-RU" sz="6000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51920" y="1196752"/>
                <a:ext cx="1097962" cy="92333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" name="Прямая со стрелкой 5"/>
          <p:cNvCxnSpPr/>
          <p:nvPr/>
        </p:nvCxnSpPr>
        <p:spPr>
          <a:xfrm>
            <a:off x="251520" y="5877272"/>
            <a:ext cx="66247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Овал 6"/>
          <p:cNvSpPr/>
          <p:nvPr/>
        </p:nvSpPr>
        <p:spPr>
          <a:xfrm>
            <a:off x="5796136" y="5639869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Овал 7"/>
          <p:cNvSpPr/>
          <p:nvPr/>
        </p:nvSpPr>
        <p:spPr>
          <a:xfrm>
            <a:off x="3554952" y="5733257"/>
            <a:ext cx="360040" cy="3600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Овал 8"/>
          <p:cNvSpPr/>
          <p:nvPr/>
        </p:nvSpPr>
        <p:spPr>
          <a:xfrm>
            <a:off x="2987824" y="5733257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Овал 9"/>
          <p:cNvSpPr/>
          <p:nvPr/>
        </p:nvSpPr>
        <p:spPr>
          <a:xfrm>
            <a:off x="1395120" y="5676622"/>
            <a:ext cx="360040" cy="36004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Овал 10"/>
          <p:cNvSpPr/>
          <p:nvPr/>
        </p:nvSpPr>
        <p:spPr>
          <a:xfrm>
            <a:off x="770536" y="5697252"/>
            <a:ext cx="360040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9619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lipboard/media/image3.png>
</file>

<file path=docProps/app.xml><?xml version="1.0" encoding="utf-8"?>
<Properties xmlns="http://schemas.openxmlformats.org/officeDocument/2006/extended-properties" xmlns:vt="http://schemas.openxmlformats.org/officeDocument/2006/docPropsVTypes">
  <TotalTime>1895</TotalTime>
  <Words>1989</Words>
  <Application>Microsoft Office PowerPoint</Application>
  <PresentationFormat>Экран (4:3)</PresentationFormat>
  <Paragraphs>238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Calibri</vt:lpstr>
      <vt:lpstr>Cambria Math</vt:lpstr>
      <vt:lpstr>Comfortaa</vt:lpstr>
      <vt:lpstr>Arial</vt:lpstr>
      <vt:lpstr>Office Theme</vt:lpstr>
      <vt:lpstr>Реалізація веб-застосунку для візуалізації багатовимірних даних з застовуванням алгоритму t-SNE </vt:lpstr>
      <vt:lpstr>Мета роботи</vt:lpstr>
      <vt:lpstr>Візуалізація даних</vt:lpstr>
      <vt:lpstr>Алгоритм t-SNE</vt:lpstr>
      <vt:lpstr>Принцип дії алгоритму t-SNE</vt:lpstr>
      <vt:lpstr>Приклад виконання алгоритму</vt:lpstr>
      <vt:lpstr>Приклад виконання алгоритму</vt:lpstr>
      <vt:lpstr>Приклад виконання алгоритму</vt:lpstr>
      <vt:lpstr>Приклад виконання алгоритму</vt:lpstr>
      <vt:lpstr>Застосування t-SNE в системах штучного інтелекту</vt:lpstr>
      <vt:lpstr>Дані для обробки</vt:lpstr>
      <vt:lpstr>Інтерфейс виводу даних</vt:lpstr>
      <vt:lpstr>Інтерфейс виводу даних</vt:lpstr>
      <vt:lpstr>Архітектура застосунку</vt:lpstr>
      <vt:lpstr>Перспективи розвитку</vt:lpstr>
      <vt:lpstr>Висновки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Реалізація веб-застосунку для візуалізації багатовимірних даних з застовуванням алгоритму t-SNE</dc:title>
  <dc:creator>FXG387</dc:creator>
  <cp:lastModifiedBy>Anton Myshenin</cp:lastModifiedBy>
  <cp:revision>61</cp:revision>
  <dcterms:created xsi:type="dcterms:W3CDTF">2018-04-13T12:52:10Z</dcterms:created>
  <dcterms:modified xsi:type="dcterms:W3CDTF">2018-05-23T10:36:32Z</dcterms:modified>
</cp:coreProperties>
</file>

<file path=docProps/thumbnail.jpeg>
</file>